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86" r:id="rId3"/>
    <p:sldId id="258" r:id="rId4"/>
    <p:sldId id="289" r:id="rId5"/>
    <p:sldId id="275" r:id="rId6"/>
    <p:sldId id="272" r:id="rId7"/>
    <p:sldId id="279" r:id="rId8"/>
    <p:sldId id="273" r:id="rId9"/>
    <p:sldId id="276" r:id="rId10"/>
    <p:sldId id="293" r:id="rId11"/>
    <p:sldId id="280" r:id="rId12"/>
    <p:sldId id="281" r:id="rId13"/>
    <p:sldId id="284" r:id="rId14"/>
    <p:sldId id="287" r:id="rId15"/>
    <p:sldId id="288" r:id="rId16"/>
    <p:sldId id="277" r:id="rId17"/>
    <p:sldId id="259" r:id="rId18"/>
    <p:sldId id="278" r:id="rId19"/>
    <p:sldId id="290" r:id="rId20"/>
    <p:sldId id="291" r:id="rId21"/>
    <p:sldId id="285" r:id="rId22"/>
    <p:sldId id="282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747775"/>
          </p15:clr>
        </p15:guide>
        <p15:guide id="2" pos="2880">
          <p15:clr>
            <a:srgbClr val="747775"/>
          </p15:clr>
        </p15:guide>
        <p15:guide id="3" pos="196">
          <p15:clr>
            <a:srgbClr val="747775"/>
          </p15:clr>
        </p15:guide>
        <p15:guide id="4" pos="5556" userDrawn="1">
          <p15:clr>
            <a:srgbClr val="747775"/>
          </p15:clr>
        </p15:guide>
        <p15:guide id="5" orient="horz" pos="259" userDrawn="1">
          <p15:clr>
            <a:srgbClr val="747775"/>
          </p15:clr>
        </p15:guide>
        <p15:guide id="6" orient="horz" pos="3049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D5"/>
    <a:srgbClr val="464A6A"/>
    <a:srgbClr val="F7A731"/>
    <a:srgbClr val="FBD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455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597"/>
        <p:guide pos="2880"/>
        <p:guide pos="196"/>
        <p:guide pos="5556"/>
        <p:guide orient="horz" pos="259"/>
        <p:guide orient="horz" pos="30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A9F044B0-5F92-F6EF-71F9-D9B2FEC6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F4D7DDCF-3478-2C80-2214-204E7A33E2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F41EBCF8-2B56-DCCB-0C18-ED0B7A363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Если немного переделать дизайн слайда 8, может станет лучше!? И </a:t>
            </a:r>
            <a:r>
              <a:rPr lang="en-US" dirty="0"/>
              <a:t>d </a:t>
            </a:r>
            <a:r>
              <a:rPr lang="ru-RU" dirty="0"/>
              <a:t>и </a:t>
            </a:r>
            <a:r>
              <a:rPr lang="en-US" dirty="0"/>
              <a:t>D </a:t>
            </a:r>
            <a:r>
              <a:rPr lang="ru-RU" dirty="0"/>
              <a:t>вынести на слайд 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630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7807EC1-405A-2063-E77F-5AD1BE09D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7AF84F41-5EFA-4D07-06D7-CEBB3E497C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AEF818F9-4EBD-FB38-0F34-E8320C745C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Название слайда!? Верно!?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292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1531BDA7-1B0B-BC7B-9942-D84352EC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F5BBF018-4AC5-2A96-22CC-1BCF81A1B4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FCC818CB-AEBA-02AC-4FA7-0C241B0E51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Гомоскедастичность не стали добавлять?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618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D94E6AFA-E7D8-DCEA-4C4C-A01076EC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E592F64E-C371-5A2D-D4EE-CE504F7A75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6FE1B760-B1D4-1D61-DCD8-9801688AB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272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73C28FA4-935F-A60C-881C-6B8556609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700BB30A-BFB8-79EC-7B0E-DA83E162B6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85D1FACA-A67A-9EAA-9C66-1E291DB43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Желтым – убрать. Я подумаю, как это грамотно указать, речь идет об эл. Публикации тезисов по итогам студенческой конференции?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431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84B2DB8-B5F4-CC07-388D-24AF61C0C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DC992106-30B3-F80A-BE58-DFE3C27B8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AC696AFD-073A-792E-4BF7-FDC7BFAF22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Список ОСНОВНЫХ использованных источников? В  работе их больше)</a:t>
            </a:r>
          </a:p>
        </p:txBody>
      </p:sp>
    </p:spTree>
    <p:extLst>
      <p:ext uri="{BB962C8B-B14F-4D97-AF65-F5344CB8AC3E}">
        <p14:creationId xmlns:p14="http://schemas.microsoft.com/office/powerpoint/2010/main" val="624777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7E46EE83-8670-3E41-18D5-B700365E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3C854ED2-285A-6668-39AB-E53117D434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D51FD945-D333-1D0A-9D8F-0E5E83C93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707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67c282db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67c282db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Я бы поменяла название слайда Актуальность: заработная плата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BB35A4D-0BBF-5619-FE44-7953195D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7F21749C-630F-F697-D124-145892C2CE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19CF56F1-0C6E-CB88-6F9B-4B7F70E761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 уверена, что нужен этот слайд с определениями. Или стоит после этого слайда сразу вставить слайд 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870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653AEEA-C7CC-89B4-4279-D8CF2FB0A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628176ED-31DB-D87E-10B9-BD51FA488B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05C524E6-2629-3583-F6A1-7CBA663720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Проверка на стационарность!? Далее логика требует слайд 10 и 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28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9B31D838-32F3-A597-1DDC-AEED4169F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67c282dbd_0_0:notes">
            <a:extLst>
              <a:ext uri="{FF2B5EF4-FFF2-40B4-BE49-F238E27FC236}">
                <a16:creationId xmlns:a16="http://schemas.microsoft.com/office/drawing/2014/main" id="{C124DB2F-F404-6220-4D89-9EA06032D4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67c282dbd_0_0:notes">
            <a:extLst>
              <a:ext uri="{FF2B5EF4-FFF2-40B4-BE49-F238E27FC236}">
                <a16:creationId xmlns:a16="http://schemas.microsoft.com/office/drawing/2014/main" id="{7FD3EC82-17B0-66B0-64C6-04BDE7866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Выделено желтым – убрать!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0270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C7DFDB8E-74E5-5450-5676-012066827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FB733F34-A76E-6282-43B9-F566CD8DE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B2915700-6C37-D76C-78B0-15C7583157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962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ABDB6D4C-144A-B87E-FDD3-58DAB103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5476351F-7C3A-4B0F-F844-1A22A17D9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6A3EE82C-5E17-4A9F-7AB9-F8C76459B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395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7C10AD3A-2A5E-F282-5865-C5A3CF418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B221AD94-4D12-14EB-B781-3391EB5A0E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8814AFA6-184A-7EB4-6556-893D616B28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Этап Проверка модели не указан на слайде 4! Его лучше включить перед 14 слайдом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12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Если указана медианная </a:t>
            </a:r>
            <a:r>
              <a:rPr lang="ru-RU" dirty="0" err="1"/>
              <a:t>зп</a:t>
            </a:r>
            <a:r>
              <a:rPr lang="ru-RU" dirty="0"/>
              <a:t>, то стоит указать и среднюю!?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E6643B14-69BA-171F-CD36-AC77F4266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67c282dbd_0_0:notes">
            <a:extLst>
              <a:ext uri="{FF2B5EF4-FFF2-40B4-BE49-F238E27FC236}">
                <a16:creationId xmlns:a16="http://schemas.microsoft.com/office/drawing/2014/main" id="{4B4DF472-9793-BCE5-D0A8-4EDFDE9477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67c282dbd_0_0:notes">
            <a:extLst>
              <a:ext uri="{FF2B5EF4-FFF2-40B4-BE49-F238E27FC236}">
                <a16:creationId xmlns:a16="http://schemas.microsoft.com/office/drawing/2014/main" id="{D055F790-3F68-7130-9FEC-5BA1F57A5D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Выделено желтым – убрать!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72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DF6F04C7-8EF6-DB52-72C3-4241013A0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0C3FE507-CBAB-E76B-E066-9D07F4890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F40A963E-FED5-4865-57FC-8FF27ADE0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Источник уже можно не указывать! Я бы поменяла название слайда на </a:t>
            </a:r>
            <a:r>
              <a:rPr lang="en-US" sz="1100" dirty="0">
                <a:effectLst/>
                <a:latin typeface=""/>
                <a:ea typeface="Calibri" panose="020F0502020204030204" pitchFamily="34" charset="0"/>
              </a:rPr>
              <a:t>STL </a:t>
            </a:r>
            <a:r>
              <a:rPr lang="ru-RU" sz="1100" dirty="0">
                <a:effectLst/>
                <a:latin typeface=""/>
                <a:ea typeface="Calibri" panose="020F0502020204030204" pitchFamily="34" charset="0"/>
              </a:rPr>
              <a:t>декомпозиция временного ряда</a:t>
            </a:r>
            <a:r>
              <a:rPr lang="ru-RU" dirty="0">
                <a:effectLst/>
                <a:latin typeface=""/>
              </a:rPr>
              <a:t> </a:t>
            </a:r>
            <a:endParaRPr lang="ru-RU" dirty="0">
              <a:latin typeface="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416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C74C91D7-7092-CFCF-04A2-EFED328E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9AD6AA3C-9958-E7F7-34E0-B6483E40E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0CD98265-A91A-1946-D996-841C89A42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Этот слайд должен быть основой для всей последующей презентации.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59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15DBE3D6-DF74-716F-8E7C-55BDE899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3A7446BE-6B5B-5678-8264-8F6990AFC3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232973AA-4424-C90D-BF8D-F81CF99C1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Слайд некорректно отображается! Слайд 6 подсказывает, какие заголовки должны быть у последующих слайдов) Например, Диагностика или более расширенный вариант!?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709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50FDC0D1-1C22-EDCA-A9FC-61E5F0B5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2FABC39E-E337-53DC-974A-94C7E34122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CB4FD3B8-8D05-9432-E711-7A7CBF7C33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Статистика теста </a:t>
            </a:r>
            <a:r>
              <a:rPr lang="en-US" dirty="0">
                <a:solidFill>
                  <a:schemeClr val="bg2"/>
                </a:solidFill>
                <a:latin typeface=""/>
                <a:cs typeface="Times New Roman" panose="02020603050405020304" pitchFamily="18" charset="0"/>
              </a:rPr>
              <a:t>ADF</a:t>
            </a:r>
            <a:r>
              <a:rPr lang="ru-RU" dirty="0">
                <a:solidFill>
                  <a:schemeClr val="bg2"/>
                </a:solidFill>
                <a:latin typeface=""/>
                <a:cs typeface="Times New Roman" panose="02020603050405020304" pitchFamily="18" charset="0"/>
              </a:rPr>
              <a:t>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366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ADD8BF31-7868-4540-8476-1ACFD5379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7c282dbd_0_76:notes">
            <a:extLst>
              <a:ext uri="{FF2B5EF4-FFF2-40B4-BE49-F238E27FC236}">
                <a16:creationId xmlns:a16="http://schemas.microsoft.com/office/drawing/2014/main" id="{16FF398D-9EB0-3E0C-BAC0-ADEF6E97A0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7c282dbd_0_76:notes">
            <a:extLst>
              <a:ext uri="{FF2B5EF4-FFF2-40B4-BE49-F238E27FC236}">
                <a16:creationId xmlns:a16="http://schemas.microsoft.com/office/drawing/2014/main" id="{4C0BCEC5-BCC0-8D62-1F32-5B20DA20FC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44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osstat.gov.ru/" TargetMode="External"/><Relationship Id="rId7" Type="http://schemas.openxmlformats.org/officeDocument/2006/relationships/hyperlink" Target="https://ngs.ru/text/economics/2025/04/28/75395402/comment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rait.ru/bcode/565726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chulakov.ru/work/sberindex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-2641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444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Times New Roman"/>
                <a:ea typeface="Times New Roman"/>
                <a:cs typeface="Times New Roman"/>
                <a:sym typeface="Times New Roman"/>
              </a:rPr>
              <a:t>Министерство науки и высшего образования Российской Федерации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44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Times New Roman"/>
                <a:ea typeface="Times New Roman"/>
                <a:cs typeface="Times New Roman"/>
                <a:sym typeface="Times New Roman"/>
              </a:rPr>
              <a:t>федеральное государственное бюджетное образовательное учреждение высшего образования </a:t>
            </a:r>
            <a:br>
              <a:rPr lang="ru" sz="1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400" dirty="0">
                <a:latin typeface="Times New Roman"/>
                <a:ea typeface="Times New Roman"/>
                <a:cs typeface="Times New Roman"/>
                <a:sym typeface="Times New Roman"/>
              </a:rPr>
              <a:t>«Иркутский государственный университет» </a:t>
            </a:r>
            <a:br>
              <a:rPr lang="ru" sz="1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400" dirty="0">
                <a:latin typeface="Times New Roman"/>
                <a:ea typeface="Times New Roman"/>
                <a:cs typeface="Times New Roman"/>
                <a:sym typeface="Times New Roman"/>
              </a:rPr>
              <a:t>(ФГБОУ ВО «ИГУ»)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44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Times New Roman"/>
                <a:ea typeface="Times New Roman"/>
                <a:cs typeface="Times New Roman"/>
                <a:sym typeface="Times New Roman"/>
              </a:rPr>
              <a:t>Институт математики и информационных технологий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44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Times New Roman"/>
                <a:ea typeface="Times New Roman"/>
                <a:cs typeface="Times New Roman"/>
                <a:sym typeface="Times New Roman"/>
              </a:rPr>
              <a:t>Кафедра теории вероятностей и дискретной математики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ru" sz="24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Моделирование уровня медианной заработной платы </a:t>
            </a:r>
            <a:endParaRPr sz="2400" dirty="0">
              <a:solidFill>
                <a:schemeClr val="dk1"/>
              </a:solidFill>
              <a:latin typeface="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ru" sz="24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в Российской Федерации</a:t>
            </a:r>
            <a:endParaRPr sz="2400" dirty="0">
              <a:solidFill>
                <a:schemeClr val="dk1"/>
              </a:solidFill>
              <a:latin typeface="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850300" y="3059500"/>
            <a:ext cx="2982000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Выполнила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Студентка 4 курса очного отделения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группы 02423-ДБ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Гурск</a:t>
            </a:r>
            <a:r>
              <a:rPr lang="ru-RU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ая</a:t>
            </a: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Дарина Игоревна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Руководитель: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канд. физ.-мат. наук, доц.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Тюрнева Т. Г.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63500" y="4744500"/>
            <a:ext cx="22170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Иркутск – 2025 г.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A09775F5-C97E-D94D-09E4-8D9E6A2D5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0C9AE5E5-5005-4830-2FE7-7AE02F4FE01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2250" y="0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200" dirty="0">
                    <a:latin typeface=""/>
                    <a:ea typeface="Times New Roman"/>
                    <a:cs typeface="Times New Roman"/>
                    <a:sym typeface="Times New Roman"/>
                  </a:rPr>
                  <a:t>Идентификация модели</a:t>
                </a:r>
                <a:r>
                  <a:rPr lang="en-US" sz="2200" dirty="0">
                    <a:latin typeface=""/>
                    <a:ea typeface="Times New Roman"/>
                    <a:cs typeface="Times New Roman"/>
                    <a:sym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𝑆𝐴𝑅𝐼𝑀𝐴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𝑑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𝑞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)(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𝐷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𝑄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)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12</m:t>
                        </m:r>
                      </m:sub>
                    </m:sSub>
                  </m:oMath>
                </a14:m>
                <a:endParaRPr sz="2200" dirty="0">
                  <a:latin typeface="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5F8045BC-3BC5-75F5-17ED-E4DAC5B0593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2250" y="0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Google Shape;71;p15">
                <a:extLst>
                  <a:ext uri="{FF2B5EF4-FFF2-40B4-BE49-F238E27FC236}">
                    <a16:creationId xmlns:a16="http://schemas.microsoft.com/office/drawing/2014/main" id="{51563155-27B7-C102-5693-970DCCC344B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11387" y="392521"/>
                <a:ext cx="5120363" cy="75234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596900" lvl="1" indent="0" algn="ctr">
                  <a:buNone/>
                </a:pPr>
                <a:r>
                  <a:rPr lang="ru-RU" dirty="0">
                    <a:solidFill>
                      <a:schemeClr val="tx1"/>
                    </a:solidFill>
                    <a:latin typeface=""/>
                    <a:cs typeface="Times New Roman" panose="02020603050405020304" pitchFamily="18" charset="0"/>
                  </a:rPr>
                  <a:t>порядок 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" dirty="0">
                    <a:solidFill>
                      <a:schemeClr val="tx1"/>
                    </a:solidFill>
                    <a:latin typeface=""/>
                    <a:cs typeface="Times New Roman" panose="02020603050405020304" pitchFamily="18" charset="0"/>
                  </a:rPr>
                  <a:t> </a:t>
                </a:r>
                <a:r>
                  <a:rPr lang="ru-RU" dirty="0">
                    <a:solidFill>
                      <a:schemeClr val="tx1"/>
                    </a:solidFill>
                    <a:latin typeface=""/>
                    <a:cs typeface="Times New Roman" panose="02020603050405020304" pitchFamily="18" charset="0"/>
                  </a:rPr>
                  <a:t>определяется по резкому обрыванию </a:t>
                </a:r>
                <a:r>
                  <a:rPr lang="en" b="1" dirty="0">
                    <a:solidFill>
                      <a:schemeClr val="tx1"/>
                    </a:solidFill>
                    <a:latin typeface=""/>
                    <a:cs typeface="Times New Roman" panose="02020603050405020304" pitchFamily="18" charset="0"/>
                  </a:rPr>
                  <a:t>PACF</a:t>
                </a:r>
                <a:r>
                  <a:rPr lang="en" dirty="0">
                    <a:solidFill>
                      <a:schemeClr val="tx1"/>
                    </a:solidFill>
                    <a:latin typeface=""/>
                    <a:cs typeface="Times New Roman" panose="02020603050405020304" pitchFamily="18" charset="0"/>
                  </a:rPr>
                  <a:t> </a:t>
                </a:r>
                <a:r>
                  <a:rPr lang="ru-RU" dirty="0">
                    <a:solidFill>
                      <a:schemeClr val="tx1"/>
                    </a:solidFill>
                    <a:latin typeface=""/>
                    <a:cs typeface="Times New Roman" panose="02020603050405020304" pitchFamily="18" charset="0"/>
                  </a:rPr>
                  <a:t>после лага 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endParaRPr lang="ru-RU" b="1" dirty="0">
                  <a:solidFill>
                    <a:schemeClr val="tx1"/>
                  </a:solidFill>
                  <a:latin typeface="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" name="Google Shape;71;p15">
                <a:extLst>
                  <a:ext uri="{FF2B5EF4-FFF2-40B4-BE49-F238E27FC236}">
                    <a16:creationId xmlns:a16="http://schemas.microsoft.com/office/drawing/2014/main" id="{51563155-27B7-C102-5693-970DCCC344B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11387" y="392521"/>
                <a:ext cx="5120363" cy="752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E1BCAE-4D06-84BB-4140-E9319C06B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1" y="2358341"/>
            <a:ext cx="4888180" cy="26080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26D03C-F0F3-C7F2-3D11-023F9D1589FF}"/>
                  </a:ext>
                </a:extLst>
              </p:cNvPr>
              <p:cNvSpPr txBox="1"/>
              <p:nvPr/>
            </p:nvSpPr>
            <p:spPr>
              <a:xfrm>
                <a:off x="101953" y="676766"/>
                <a:ext cx="426085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b="1" dirty="0">
                    <a:latin typeface=""/>
                    <a:cs typeface="Times New Roman" panose="02020603050405020304" pitchFamily="18" charset="0"/>
                  </a:rPr>
                  <a:t>Авторегрессионная компонента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𝑨𝑹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" sz="1600" b="1" dirty="0">
                    <a:latin typeface=""/>
                    <a:cs typeface="Times New Roman" panose="02020603050405020304" pitchFamily="18" charset="0"/>
                  </a:rPr>
                  <a:t>)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26D03C-F0F3-C7F2-3D11-023F9D158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3" y="676766"/>
                <a:ext cx="4260850" cy="338554"/>
              </a:xfrm>
              <a:prstGeom prst="rect">
                <a:avLst/>
              </a:prstGeom>
              <a:blipFill>
                <a:blip r:embed="rId6"/>
                <a:stretch>
                  <a:fillRect l="-858" t="-5357" r="-429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1170BB-64E7-874C-7B52-4251319BFAEA}"/>
                  </a:ext>
                </a:extLst>
              </p:cNvPr>
              <p:cNvSpPr txBox="1"/>
              <p:nvPr/>
            </p:nvSpPr>
            <p:spPr>
              <a:xfrm>
                <a:off x="5817127" y="2699005"/>
                <a:ext cx="2870616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[SARIMA </a:t>
                </a:r>
                <a:r>
                  <a:rPr lang="ru-RU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Structure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</a:p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Non-</a:t>
                </a:r>
                <a:r>
                  <a:rPr lang="ru-RU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seasonal</a:t>
                </a:r>
                <a:endParaRPr lang="ru-RU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│  ├─ AR(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): 0,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1,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│  └─ MA(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): 0,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r>
                  <a:rPr lang="ru-RU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Seasonal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</m:t>
                    </m:r>
                  </m:oMath>
                </a14:m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├─ AR(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): 0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└─ MA(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): 0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1170BB-64E7-874C-7B52-4251319BF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27" y="2699005"/>
                <a:ext cx="2870616" cy="1815882"/>
              </a:xfrm>
              <a:prstGeom prst="rect">
                <a:avLst/>
              </a:prstGeom>
              <a:blipFill>
                <a:blip r:embed="rId7"/>
                <a:stretch>
                  <a:fillRect l="-1062" t="-1007" b="-36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8AD94-71D4-DCE2-0C00-C81ADA34BD0F}"/>
                  </a:ext>
                </a:extLst>
              </p:cNvPr>
              <p:cNvSpPr txBox="1"/>
              <p:nvPr/>
            </p:nvSpPr>
            <p:spPr>
              <a:xfrm>
                <a:off x="101953" y="1242601"/>
                <a:ext cx="46736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b="1" dirty="0">
                    <a:latin typeface=""/>
                    <a:cs typeface="Times New Roman" panose="02020603050405020304" pitchFamily="18" charset="0"/>
                  </a:rPr>
                  <a:t>Компонента скользящего среднего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𝑴𝑨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" sz="1600" b="1" dirty="0">
                    <a:latin typeface=""/>
                    <a:cs typeface="Times New Roman" panose="02020603050405020304" pitchFamily="18" charset="0"/>
                  </a:rPr>
                  <a:t>)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8AD94-71D4-DCE2-0C00-C81ADA34B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3" y="1242601"/>
                <a:ext cx="4673697" cy="338554"/>
              </a:xfrm>
              <a:prstGeom prst="rect">
                <a:avLst/>
              </a:prstGeom>
              <a:blipFill>
                <a:blip r:embed="rId8"/>
                <a:stretch>
                  <a:fillRect l="-783"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4EB369-A1A6-380C-48EE-B9106BEA4FB8}"/>
                  </a:ext>
                </a:extLst>
              </p:cNvPr>
              <p:cNvSpPr txBox="1"/>
              <p:nvPr/>
            </p:nvSpPr>
            <p:spPr>
              <a:xfrm>
                <a:off x="204015" y="1832418"/>
                <a:ext cx="395156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b="1" dirty="0">
                    <a:latin typeface=""/>
                    <a:cs typeface="Times New Roman" panose="02020603050405020304" pitchFamily="18" charset="0"/>
                  </a:rPr>
                  <a:t>Сезонные параметры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en" sz="1600" b="1" dirty="0">
                    <a:latin typeface=""/>
                    <a:cs typeface="Times New Roman" panose="02020603050405020304" pitchFamily="18" charset="0"/>
                  </a:rPr>
                  <a:t>)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4EB369-A1A6-380C-48EE-B9106BEA4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15" y="1832418"/>
                <a:ext cx="3951568" cy="338554"/>
              </a:xfrm>
              <a:prstGeom prst="rect">
                <a:avLst/>
              </a:prstGeom>
              <a:blipFill>
                <a:blip r:embed="rId9"/>
                <a:stretch>
                  <a:fillRect l="-770"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73;p15">
            <a:extLst>
              <a:ext uri="{FF2B5EF4-FFF2-40B4-BE49-F238E27FC236}">
                <a16:creationId xmlns:a16="http://schemas.microsoft.com/office/drawing/2014/main" id="{9A74CEBB-D7FF-E468-8518-FBF07387280B}"/>
              </a:ext>
            </a:extLst>
          </p:cNvPr>
          <p:cNvSpPr txBox="1"/>
          <p:nvPr/>
        </p:nvSpPr>
        <p:spPr>
          <a:xfrm>
            <a:off x="8578499" y="4833000"/>
            <a:ext cx="70498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C2ABC-E2C1-4A58-BAFE-6F8678A7A2A4}"/>
                  </a:ext>
                </a:extLst>
              </p:cNvPr>
              <p:cNvSpPr txBox="1"/>
              <p:nvPr/>
            </p:nvSpPr>
            <p:spPr>
              <a:xfrm>
                <a:off x="4599779" y="1132728"/>
                <a:ext cx="464259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ru-RU" dirty="0">
                    <a:latin typeface=""/>
                    <a:cs typeface="Times New Roman" panose="02020603050405020304" pitchFamily="18" charset="0"/>
                  </a:rPr>
                  <a:t>п</a:t>
                </a:r>
                <a:r>
                  <a:rPr lang="ru-RU" sz="1400" dirty="0">
                    <a:latin typeface=""/>
                    <a:cs typeface="Times New Roman" panose="02020603050405020304" pitchFamily="18" charset="0"/>
                  </a:rPr>
                  <a:t>орядок 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" sz="1400" dirty="0">
                    <a:latin typeface=""/>
                    <a:cs typeface="Times New Roman" panose="02020603050405020304" pitchFamily="18" charset="0"/>
                  </a:rPr>
                  <a:t> </a:t>
                </a:r>
                <a:r>
                  <a:rPr lang="ru-RU" sz="1400" dirty="0">
                    <a:latin typeface=""/>
                    <a:cs typeface="Times New Roman" panose="02020603050405020304" pitchFamily="18" charset="0"/>
                  </a:rPr>
                  <a:t>выявляется по значимым пикам </a:t>
                </a:r>
                <a:r>
                  <a:rPr lang="en" sz="1400" b="1" dirty="0">
                    <a:latin typeface=""/>
                    <a:cs typeface="Times New Roman" panose="02020603050405020304" pitchFamily="18" charset="0"/>
                  </a:rPr>
                  <a:t>ACF</a:t>
                </a:r>
                <a:r>
                  <a:rPr lang="en" sz="1400" dirty="0">
                    <a:latin typeface=""/>
                    <a:cs typeface="Times New Roman" panose="02020603050405020304" pitchFamily="18" charset="0"/>
                  </a:rPr>
                  <a:t>, </a:t>
                </a:r>
                <a:r>
                  <a:rPr lang="ru-RU" sz="1400" dirty="0">
                    <a:latin typeface=""/>
                    <a:cs typeface="Times New Roman" panose="02020603050405020304" pitchFamily="18" charset="0"/>
                  </a:rPr>
                  <a:t>не выходящим за доверительный интервал после лага 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endParaRPr lang="en" sz="1400" dirty="0">
                  <a:latin typeface="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C2ABC-E2C1-4A58-BAFE-6F8678A7A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779" y="1132728"/>
                <a:ext cx="4642596" cy="738664"/>
              </a:xfrm>
              <a:prstGeom prst="rect">
                <a:avLst/>
              </a:prstGeom>
              <a:blipFill>
                <a:blip r:embed="rId10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32BE2-A029-CAE9-1816-5045B844858F}"/>
                  </a:ext>
                </a:extLst>
              </p:cNvPr>
              <p:cNvSpPr txBox="1"/>
              <p:nvPr/>
            </p:nvSpPr>
            <p:spPr>
              <a:xfrm>
                <a:off x="4053444" y="1755655"/>
                <a:ext cx="48775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" sz="1400" dirty="0">
                    <a:latin typeface=""/>
                    <a:cs typeface="Times New Roman" panose="02020603050405020304" pitchFamily="18" charset="0"/>
                  </a:rPr>
                  <a:t> (</a:t>
                </a:r>
                <a:r>
                  <a:rPr lang="ru-RU" sz="1400" dirty="0">
                    <a:latin typeface=""/>
                    <a:cs typeface="Times New Roman" panose="02020603050405020304" pitchFamily="18" charset="0"/>
                  </a:rPr>
                  <a:t>сезонная </a:t>
                </a:r>
                <a:r>
                  <a:rPr lang="en" sz="1400" dirty="0">
                    <a:latin typeface=""/>
                    <a:cs typeface="Times New Roman" panose="02020603050405020304" pitchFamily="18" charset="0"/>
                  </a:rPr>
                  <a:t>AR) – </a:t>
                </a:r>
                <a:r>
                  <a:rPr lang="ru-RU" sz="1400" dirty="0">
                    <a:latin typeface=""/>
                    <a:cs typeface="Times New Roman" panose="02020603050405020304" pitchFamily="18" charset="0"/>
                  </a:rPr>
                  <a:t>по обрыву </a:t>
                </a:r>
                <a:r>
                  <a:rPr lang="en" sz="1400" b="1" dirty="0">
                    <a:latin typeface=""/>
                    <a:cs typeface="Times New Roman" panose="02020603050405020304" pitchFamily="18" charset="0"/>
                  </a:rPr>
                  <a:t>PACF</a:t>
                </a:r>
                <a:r>
                  <a:rPr lang="en" sz="1400" dirty="0">
                    <a:latin typeface=""/>
                    <a:cs typeface="Times New Roman" panose="02020603050405020304" pitchFamily="18" charset="0"/>
                  </a:rPr>
                  <a:t> </a:t>
                </a:r>
                <a:r>
                  <a:rPr lang="ru-RU" sz="1400" dirty="0">
                    <a:latin typeface=""/>
                    <a:cs typeface="Times New Roman" panose="02020603050405020304" pitchFamily="18" charset="0"/>
                  </a:rPr>
                  <a:t>на лаге 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" sz="1400" dirty="0">
                    <a:latin typeface=""/>
                    <a:cs typeface="Times New Roman" panose="02020603050405020304" pitchFamily="18" charset="0"/>
                  </a:rPr>
                  <a:t>.</a:t>
                </a:r>
              </a:p>
              <a:p>
                <a:pPr lvl="1" algn="ctr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" sz="1400" dirty="0">
                    <a:latin typeface=""/>
                    <a:cs typeface="Times New Roman" panose="02020603050405020304" pitchFamily="18" charset="0"/>
                  </a:rPr>
                  <a:t> (</a:t>
                </a:r>
                <a:r>
                  <a:rPr lang="ru-RU" sz="1400" dirty="0">
                    <a:latin typeface=""/>
                    <a:cs typeface="Times New Roman" panose="02020603050405020304" pitchFamily="18" charset="0"/>
                  </a:rPr>
                  <a:t>сезонная </a:t>
                </a:r>
                <a:r>
                  <a:rPr lang="en" sz="1400" dirty="0">
                    <a:latin typeface=""/>
                    <a:cs typeface="Times New Roman" panose="02020603050405020304" pitchFamily="18" charset="0"/>
                  </a:rPr>
                  <a:t>MA) – </a:t>
                </a:r>
                <a:r>
                  <a:rPr lang="ru-RU" sz="1400" dirty="0">
                    <a:latin typeface=""/>
                    <a:cs typeface="Times New Roman" panose="02020603050405020304" pitchFamily="18" charset="0"/>
                  </a:rPr>
                  <a:t>по затуханию </a:t>
                </a:r>
                <a:r>
                  <a:rPr lang="en" sz="1400" b="1" dirty="0">
                    <a:latin typeface=""/>
                    <a:cs typeface="Times New Roman" panose="02020603050405020304" pitchFamily="18" charset="0"/>
                  </a:rPr>
                  <a:t>ACF</a:t>
                </a:r>
                <a:r>
                  <a:rPr lang="en" sz="1400" dirty="0">
                    <a:latin typeface=""/>
                    <a:cs typeface="Times New Roman" panose="02020603050405020304" pitchFamily="18" charset="0"/>
                  </a:rPr>
                  <a:t> </a:t>
                </a:r>
                <a:r>
                  <a:rPr lang="ru-RU" sz="1400" dirty="0">
                    <a:latin typeface=""/>
                    <a:cs typeface="Times New Roman" panose="02020603050405020304" pitchFamily="18" charset="0"/>
                  </a:rPr>
                  <a:t>после лага 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" sz="1400" dirty="0">
                    <a:latin typeface="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32BE2-A029-CAE9-1816-5045B8448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44" y="1755655"/>
                <a:ext cx="4877547" cy="523220"/>
              </a:xfrm>
              <a:prstGeom prst="rect">
                <a:avLst/>
              </a:prstGeom>
              <a:blipFill>
                <a:blip r:embed="rId11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24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B3645114-9C5F-A194-760F-4C8559BA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962C52F7-B5F0-2B7F-17B0-192D273778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latin typeface=""/>
                <a:ea typeface="Times New Roman"/>
                <a:cs typeface="Times New Roman"/>
                <a:sym typeface="Times New Roman"/>
              </a:rPr>
              <a:t>Выбор модели</a:t>
            </a:r>
            <a:endParaRPr sz="2200" dirty="0">
              <a:latin typeface="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1C1C9CCE-C445-22E2-558C-A7720E86F8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742602"/>
            <a:ext cx="8521700" cy="1005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ru-RU" dirty="0"/>
            </a:br>
            <a:br>
              <a:rPr lang="ru-RU" dirty="0"/>
            </a:br>
            <a:endParaRPr lang="ru-RU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A53ABB-027F-33A8-B0AA-DF2C2DE0548B}"/>
                  </a:ext>
                </a:extLst>
              </p:cNvPr>
              <p:cNvSpPr txBox="1"/>
              <p:nvPr/>
            </p:nvSpPr>
            <p:spPr>
              <a:xfrm>
                <a:off x="2286000" y="67978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latin typeface="Cambria Math" panose="02040503050406030204" pitchFamily="18" charset="0"/>
                        </a:rPr>
                        <m:t>𝐴𝐼𝐶</m:t>
                      </m:r>
                      <m:r>
                        <a:rPr lang="ru-RU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8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ru-RU" sz="1800" i="0">
                          <a:latin typeface="Cambria Math" panose="02040503050406030204" pitchFamily="18" charset="0"/>
                        </a:rPr>
                        <m:t>−2</m:t>
                      </m:r>
                      <m:func>
                        <m:func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func>
                      <m:r>
                        <a:rPr lang="ru-RU" sz="180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A53ABB-027F-33A8-B0AA-DF2C2DE05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67978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7466A6-82E6-C2CF-E452-59FB3AD84E32}"/>
                  </a:ext>
                </a:extLst>
              </p:cNvPr>
              <p:cNvSpPr txBox="1"/>
              <p:nvPr/>
            </p:nvSpPr>
            <p:spPr>
              <a:xfrm>
                <a:off x="311150" y="1049119"/>
                <a:ext cx="8521700" cy="698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:r>
                  <a:rPr lang="ru-RU" dirty="0">
                    <a:effectLst/>
                    <a:latin typeface="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ru-RU" dirty="0">
                    <a:effectLst/>
                    <a:latin typeface=""/>
                    <a:ea typeface="Calibri" panose="020F0502020204030204" pitchFamily="34" charset="0"/>
                    <a:cs typeface="Times New Roman" panose="02020603050405020304" pitchFamily="18" charset="0"/>
                  </a:rPr>
                  <a:t> — число оцениваемых параметров модели,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ru-RU" dirty="0">
                    <a:effectLst/>
                    <a:latin typeface="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dirty="0">
                    <a:effectLst/>
                    <a:latin typeface=""/>
                    <a:ea typeface="Calibri" panose="020F0502020204030204" pitchFamily="34" charset="0"/>
                    <a:cs typeface="Times New Roman" panose="02020603050405020304" pitchFamily="18" charset="0"/>
                  </a:rPr>
                  <a:t>—</a:t>
                </a:r>
                <a:r>
                  <a:rPr lang="ru-RU" dirty="0">
                    <a:effectLst/>
                    <a:latin typeface=""/>
                    <a:ea typeface="Calibri" panose="020F0502020204030204" pitchFamily="34" charset="0"/>
                    <a:cs typeface="Times New Roman" panose="02020603050405020304" pitchFamily="18" charset="0"/>
                  </a:rPr>
                  <a:t> значение логарифма функции правдоподобия оцениваемой модели в точке максимума.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7466A6-82E6-C2CF-E452-59FB3AD8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1049119"/>
                <a:ext cx="8521700" cy="698717"/>
              </a:xfrm>
              <a:prstGeom prst="rect">
                <a:avLst/>
              </a:prstGeom>
              <a:blipFill>
                <a:blip r:embed="rId4"/>
                <a:stretch>
                  <a:fillRect l="-149" r="-149" b="-89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73;p15">
            <a:extLst>
              <a:ext uri="{FF2B5EF4-FFF2-40B4-BE49-F238E27FC236}">
                <a16:creationId xmlns:a16="http://schemas.microsoft.com/office/drawing/2014/main" id="{20539F05-ABCA-D364-8F86-917E53D70A4E}"/>
              </a:ext>
            </a:extLst>
          </p:cNvPr>
          <p:cNvSpPr txBox="1"/>
          <p:nvPr/>
        </p:nvSpPr>
        <p:spPr>
          <a:xfrm>
            <a:off x="8578499" y="4833000"/>
            <a:ext cx="70498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49FD1B5D-553C-D00B-5818-EB97CEC3D7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2389568"/>
                  </p:ext>
                </p:extLst>
              </p:nvPr>
            </p:nvGraphicFramePr>
            <p:xfrm>
              <a:off x="311150" y="2054353"/>
              <a:ext cx="8521701" cy="2218785"/>
            </p:xfrm>
            <a:graphic>
              <a:graphicData uri="http://schemas.openxmlformats.org/drawingml/2006/table">
                <a:tbl>
                  <a:tblPr firstRow="1" firstCol="1" lastRow="1" bandRow="1">
                    <a:tableStyleId>{5C22544A-7EE6-4342-B048-85BDC9FD1C3A}</a:tableStyleId>
                  </a:tblPr>
                  <a:tblGrid>
                    <a:gridCol w="1587617">
                      <a:extLst>
                        <a:ext uri="{9D8B030D-6E8A-4147-A177-3AD203B41FA5}">
                          <a16:colId xmlns:a16="http://schemas.microsoft.com/office/drawing/2014/main" val="589335187"/>
                        </a:ext>
                      </a:extLst>
                    </a:gridCol>
                    <a:gridCol w="2722932">
                      <a:extLst>
                        <a:ext uri="{9D8B030D-6E8A-4147-A177-3AD203B41FA5}">
                          <a16:colId xmlns:a16="http://schemas.microsoft.com/office/drawing/2014/main" val="2170733569"/>
                        </a:ext>
                      </a:extLst>
                    </a:gridCol>
                    <a:gridCol w="2105576">
                      <a:extLst>
                        <a:ext uri="{9D8B030D-6E8A-4147-A177-3AD203B41FA5}">
                          <a16:colId xmlns:a16="http://schemas.microsoft.com/office/drawing/2014/main" val="1531425488"/>
                        </a:ext>
                      </a:extLst>
                    </a:gridCol>
                    <a:gridCol w="2105576">
                      <a:extLst>
                        <a:ext uri="{9D8B030D-6E8A-4147-A177-3AD203B41FA5}">
                          <a16:colId xmlns:a16="http://schemas.microsoft.com/office/drawing/2014/main" val="344403887"/>
                        </a:ext>
                      </a:extLst>
                    </a:gridCol>
                  </a:tblGrid>
                  <a:tr h="0">
                    <a:tc gridSpan="4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Значения критерия 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AIC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для всех спецификаций модели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𝑆𝐴𝑅𝐼𝑀𝐴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𝑄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 algn="ct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при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=1, 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=1, 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=12</m:t>
                              </m:r>
                            </m:oMath>
                          </a14:m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367746"/>
                      </a:ext>
                    </a:extLst>
                  </a:tr>
                  <a:tr h="382933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ru-RU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(1, 1)</a:t>
                          </a:r>
                          <a:endParaRPr lang="ru-RU" sz="1600" b="1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(0, 1)</a:t>
                          </a:r>
                          <a:endParaRPr lang="ru-RU" sz="1600" b="1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(1, 0)</a:t>
                          </a:r>
                          <a:endParaRPr lang="ru-RU" sz="1600" b="1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88730695"/>
                      </a:ext>
                    </a:extLst>
                  </a:tr>
                  <a:tr h="336815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(0, 0)</a:t>
                          </a: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–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375,8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–377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,87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–376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,85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0068735"/>
                      </a:ext>
                    </a:extLst>
                  </a:tr>
                  <a:tr h="33711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(0, 1)</a:t>
                          </a: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764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384,86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D040">
                            <a:alpha val="3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–386,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52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D040">
                            <a:alpha val="3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–383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,99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1294126"/>
                      </a:ext>
                    </a:extLst>
                  </a:tr>
                  <a:tr h="33711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(1, 0)</a:t>
                          </a: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–382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,04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–383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,89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–381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,28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3310025"/>
                      </a:ext>
                    </a:extLst>
                  </a:tr>
                  <a:tr h="33711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(2, 0)</a:t>
                          </a: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–383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,72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–385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,44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D040">
                            <a:alpha val="3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–383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,26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6471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40909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49FD1B5D-553C-D00B-5818-EB97CEC3D7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2389568"/>
                  </p:ext>
                </p:extLst>
              </p:nvPr>
            </p:nvGraphicFramePr>
            <p:xfrm>
              <a:off x="311150" y="2054353"/>
              <a:ext cx="8521701" cy="2218785"/>
            </p:xfrm>
            <a:graphic>
              <a:graphicData uri="http://schemas.openxmlformats.org/drawingml/2006/table">
                <a:tbl>
                  <a:tblPr firstRow="1" firstCol="1" lastRow="1" bandRow="1">
                    <a:tableStyleId>{5C22544A-7EE6-4342-B048-85BDC9FD1C3A}</a:tableStyleId>
                  </a:tblPr>
                  <a:tblGrid>
                    <a:gridCol w="1587617">
                      <a:extLst>
                        <a:ext uri="{9D8B030D-6E8A-4147-A177-3AD203B41FA5}">
                          <a16:colId xmlns:a16="http://schemas.microsoft.com/office/drawing/2014/main" val="589335187"/>
                        </a:ext>
                      </a:extLst>
                    </a:gridCol>
                    <a:gridCol w="2722932">
                      <a:extLst>
                        <a:ext uri="{9D8B030D-6E8A-4147-A177-3AD203B41FA5}">
                          <a16:colId xmlns:a16="http://schemas.microsoft.com/office/drawing/2014/main" val="2170733569"/>
                        </a:ext>
                      </a:extLst>
                    </a:gridCol>
                    <a:gridCol w="2105576">
                      <a:extLst>
                        <a:ext uri="{9D8B030D-6E8A-4147-A177-3AD203B41FA5}">
                          <a16:colId xmlns:a16="http://schemas.microsoft.com/office/drawing/2014/main" val="1531425488"/>
                        </a:ext>
                      </a:extLst>
                    </a:gridCol>
                    <a:gridCol w="2105576">
                      <a:extLst>
                        <a:ext uri="{9D8B030D-6E8A-4147-A177-3AD203B41FA5}">
                          <a16:colId xmlns:a16="http://schemas.microsoft.com/office/drawing/2014/main" val="344403887"/>
                        </a:ext>
                      </a:extLst>
                    </a:gridCol>
                  </a:tblGrid>
                  <a:tr h="487680">
                    <a:tc gridSpan="4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2821" r="-149" b="-37435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367746"/>
                      </a:ext>
                    </a:extLst>
                  </a:tr>
                  <a:tr h="38293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46667" r="-438400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(1, 1)</a:t>
                          </a:r>
                          <a:endParaRPr lang="ru-RU" sz="1600" b="1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(0, 1)</a:t>
                          </a:r>
                          <a:endParaRPr lang="ru-RU" sz="1600" b="1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(1, 0)</a:t>
                          </a:r>
                          <a:endParaRPr lang="ru-RU" sz="1600" b="1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88730695"/>
                      </a:ext>
                    </a:extLst>
                  </a:tr>
                  <a:tr h="336815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(0, 0)</a:t>
                          </a: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–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375,8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–377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,87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–376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,85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0068735"/>
                      </a:ext>
                    </a:extLst>
                  </a:tr>
                  <a:tr h="33711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(0, 1)</a:t>
                          </a: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764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384,86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D040">
                            <a:alpha val="3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–386,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52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D040">
                            <a:alpha val="3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–383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,99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1294126"/>
                      </a:ext>
                    </a:extLst>
                  </a:tr>
                  <a:tr h="33711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(1, 0)</a:t>
                          </a: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–382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,04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–383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,89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–381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,28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3310025"/>
                      </a:ext>
                    </a:extLst>
                  </a:tr>
                  <a:tr h="33711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(2, 0)</a:t>
                          </a:r>
                          <a:endParaRPr lang="ru-RU" sz="16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–383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,72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–385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,44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D040">
                            <a:alpha val="3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–383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,26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6471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40909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D447568-1C44-BDA3-1A36-3DFB40448D20}"/>
              </a:ext>
            </a:extLst>
          </p:cNvPr>
          <p:cNvSpPr txBox="1"/>
          <p:nvPr/>
        </p:nvSpPr>
        <p:spPr>
          <a:xfrm>
            <a:off x="-199292" y="4725706"/>
            <a:ext cx="862030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dirty="0">
                <a:solidFill>
                  <a:schemeClr val="bg2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Критерий выбора: минимальное значение критерия </a:t>
            </a:r>
            <a:r>
              <a:rPr lang="ru-RU" dirty="0" err="1">
                <a:solidFill>
                  <a:schemeClr val="bg2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Акаике</a:t>
            </a:r>
            <a:endParaRPr lang="ru-RU" dirty="0">
              <a:solidFill>
                <a:schemeClr val="bg2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B8925-8FA1-D632-BF34-9F16CE75DE1F}"/>
                  </a:ext>
                </a:extLst>
              </p:cNvPr>
              <p:cNvSpPr txBox="1"/>
              <p:nvPr/>
            </p:nvSpPr>
            <p:spPr>
              <a:xfrm>
                <a:off x="970065" y="4273138"/>
                <a:ext cx="75278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𝑆𝐴𝑅𝐼𝑀𝐴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(0,1,1)(1,1,1)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𝑆𝐴𝑅𝐼𝑀𝐴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(0,1,1)(0,1,1)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𝑆𝐴𝑅𝐼𝑀𝐴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(2,1,0)(0,1,1)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800" baseline="30000" dirty="0"/>
                  <a:t>*</a:t>
                </a:r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B8925-8FA1-D632-BF34-9F16CE75D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65" y="4273138"/>
                <a:ext cx="7527895" cy="430887"/>
              </a:xfrm>
              <a:prstGeom prst="rect">
                <a:avLst/>
              </a:prstGeom>
              <a:blipFill>
                <a:blip r:embed="rId6"/>
                <a:stretch>
                  <a:fillRect l="-1010" t="-14286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93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AD080B73-37E4-93CF-D410-2B6750063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C2ED646D-5C72-43C5-D8E8-E37B854BE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latin typeface=""/>
                <a:ea typeface="Times New Roman"/>
                <a:cs typeface="Times New Roman"/>
                <a:sym typeface="Times New Roman"/>
              </a:rPr>
              <a:t>Проверка модели</a:t>
            </a:r>
            <a:endParaRPr sz="2200" dirty="0">
              <a:latin typeface="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D02F362F-E0D5-77A0-A43E-EEB6EB2C7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742602"/>
            <a:ext cx="8521700" cy="1005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ru-RU" dirty="0"/>
            </a:br>
            <a:br>
              <a:rPr lang="ru-RU" dirty="0"/>
            </a:br>
            <a:endParaRPr lang="ru-RU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C89EF07-7806-ABDF-138D-2F028A5DFE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6403716"/>
                  </p:ext>
                </p:extLst>
              </p:nvPr>
            </p:nvGraphicFramePr>
            <p:xfrm>
              <a:off x="391160" y="504977"/>
              <a:ext cx="8428990" cy="178514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69046">
                      <a:extLst>
                        <a:ext uri="{9D8B030D-6E8A-4147-A177-3AD203B41FA5}">
                          <a16:colId xmlns:a16="http://schemas.microsoft.com/office/drawing/2014/main" val="4115321283"/>
                        </a:ext>
                      </a:extLst>
                    </a:gridCol>
                    <a:gridCol w="1773548">
                      <a:extLst>
                        <a:ext uri="{9D8B030D-6E8A-4147-A177-3AD203B41FA5}">
                          <a16:colId xmlns:a16="http://schemas.microsoft.com/office/drawing/2014/main" val="3644462107"/>
                        </a:ext>
                      </a:extLst>
                    </a:gridCol>
                    <a:gridCol w="1790274">
                      <a:extLst>
                        <a:ext uri="{9D8B030D-6E8A-4147-A177-3AD203B41FA5}">
                          <a16:colId xmlns:a16="http://schemas.microsoft.com/office/drawing/2014/main" val="3255750366"/>
                        </a:ext>
                      </a:extLst>
                    </a:gridCol>
                    <a:gridCol w="1773548">
                      <a:extLst>
                        <a:ext uri="{9D8B030D-6E8A-4147-A177-3AD203B41FA5}">
                          <a16:colId xmlns:a16="http://schemas.microsoft.com/office/drawing/2014/main" val="1043962929"/>
                        </a:ext>
                      </a:extLst>
                    </a:gridCol>
                    <a:gridCol w="1522574">
                      <a:extLst>
                        <a:ext uri="{9D8B030D-6E8A-4147-A177-3AD203B41FA5}">
                          <a16:colId xmlns:a16="http://schemas.microsoft.com/office/drawing/2014/main" val="3049554182"/>
                        </a:ext>
                      </a:extLst>
                    </a:gridCol>
                  </a:tblGrid>
                  <a:tr h="343181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𝐴𝑅𝐼𝑀𝐴</m:t>
                                  </m:r>
                                  <m:d>
                                    <m:dPr>
                                      <m:ctrlPr>
                                        <a:rPr lang="ru-RU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0,1,1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ru-RU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0,1,1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ru-RU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ru-RU" sz="1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𝐼𝐶</m:t>
                              </m:r>
                              <m:r>
                                <a:rPr lang="ru-RU" sz="1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 −386,52</m:t>
                              </m:r>
                            </m:oMath>
                          </a14:m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2764570"/>
                      </a:ext>
                    </a:extLst>
                  </a:tr>
                  <a:tr h="581054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Переменная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Коэффициент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Стандартная ошибка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ru-RU" sz="1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oMath>
                          </a14:m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статистика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 b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  <m:r>
                                  <a:rPr lang="ru-RU" sz="1400" b="0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(&gt;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400" b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132847"/>
                      </a:ext>
                    </a:extLst>
                  </a:tr>
                  <a:tr h="271388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MA(1)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-0,39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,1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-3,79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0,0001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2993647"/>
                      </a:ext>
                    </a:extLst>
                  </a:tr>
                  <a:tr h="271388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SMA(1)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-0,66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-5,45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5,102e-08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7373538"/>
                      </a:ext>
                    </a:extLst>
                  </a:tr>
                  <a:tr h="271388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RMSE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856,82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09018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C89EF07-7806-ABDF-138D-2F028A5DFE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6403716"/>
                  </p:ext>
                </p:extLst>
              </p:nvPr>
            </p:nvGraphicFramePr>
            <p:xfrm>
              <a:off x="391160" y="504977"/>
              <a:ext cx="8428990" cy="178514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69046">
                      <a:extLst>
                        <a:ext uri="{9D8B030D-6E8A-4147-A177-3AD203B41FA5}">
                          <a16:colId xmlns:a16="http://schemas.microsoft.com/office/drawing/2014/main" val="4115321283"/>
                        </a:ext>
                      </a:extLst>
                    </a:gridCol>
                    <a:gridCol w="1773548">
                      <a:extLst>
                        <a:ext uri="{9D8B030D-6E8A-4147-A177-3AD203B41FA5}">
                          <a16:colId xmlns:a16="http://schemas.microsoft.com/office/drawing/2014/main" val="3644462107"/>
                        </a:ext>
                      </a:extLst>
                    </a:gridCol>
                    <a:gridCol w="1790274">
                      <a:extLst>
                        <a:ext uri="{9D8B030D-6E8A-4147-A177-3AD203B41FA5}">
                          <a16:colId xmlns:a16="http://schemas.microsoft.com/office/drawing/2014/main" val="3255750366"/>
                        </a:ext>
                      </a:extLst>
                    </a:gridCol>
                    <a:gridCol w="1773548">
                      <a:extLst>
                        <a:ext uri="{9D8B030D-6E8A-4147-A177-3AD203B41FA5}">
                          <a16:colId xmlns:a16="http://schemas.microsoft.com/office/drawing/2014/main" val="1043962929"/>
                        </a:ext>
                      </a:extLst>
                    </a:gridCol>
                    <a:gridCol w="1522574">
                      <a:extLst>
                        <a:ext uri="{9D8B030D-6E8A-4147-A177-3AD203B41FA5}">
                          <a16:colId xmlns:a16="http://schemas.microsoft.com/office/drawing/2014/main" val="3049554182"/>
                        </a:ext>
                      </a:extLst>
                    </a:gridCol>
                  </a:tblGrid>
                  <a:tr h="343181">
                    <a:tc gridSpan="5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704" r="-150" b="-45925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2764570"/>
                      </a:ext>
                    </a:extLst>
                  </a:tr>
                  <a:tr h="60052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Переменная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Коэффициент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Times New Roman" panose="02020603050405020304" pitchFamily="18" charset="0"/>
                            </a:rPr>
                            <a:t>Стандартная ошибка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9286" t="-58333" r="-86429" b="-1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4167" t="-58333" r="-833" b="-15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132847"/>
                      </a:ext>
                    </a:extLst>
                  </a:tr>
                  <a:tr h="28048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MA(1)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-0,39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,1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-3,79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0,0001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2993647"/>
                      </a:ext>
                    </a:extLst>
                  </a:tr>
                  <a:tr h="28048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SMA(1)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-0,66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-5,45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5,102e-08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7373538"/>
                      </a:ext>
                    </a:extLst>
                  </a:tr>
                  <a:tr h="28048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RMSE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indent="0" algn="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856,82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09018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3775D9DB-ABD6-3766-011F-8E3E208207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8964233"/>
                  </p:ext>
                </p:extLst>
              </p:nvPr>
            </p:nvGraphicFramePr>
            <p:xfrm>
              <a:off x="5066017" y="2832401"/>
              <a:ext cx="3766833" cy="1767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113">
                      <a:extLst>
                        <a:ext uri="{9D8B030D-6E8A-4147-A177-3AD203B41FA5}">
                          <a16:colId xmlns:a16="http://schemas.microsoft.com/office/drawing/2014/main" val="3534575365"/>
                        </a:ext>
                      </a:extLst>
                    </a:gridCol>
                    <a:gridCol w="802347">
                      <a:extLst>
                        <a:ext uri="{9D8B030D-6E8A-4147-A177-3AD203B41FA5}">
                          <a16:colId xmlns:a16="http://schemas.microsoft.com/office/drawing/2014/main" val="3432228400"/>
                        </a:ext>
                      </a:extLst>
                    </a:gridCol>
                    <a:gridCol w="1529373">
                      <a:extLst>
                        <a:ext uri="{9D8B030D-6E8A-4147-A177-3AD203B41FA5}">
                          <a16:colId xmlns:a16="http://schemas.microsoft.com/office/drawing/2014/main" val="28743442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Критерий проверки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𝑣𝑎𝑙𝑢𝑒</m:t>
                              </m:r>
                            </m:oMath>
                          </a14:m>
                          <a:endParaRPr lang="ru-RU" b="0" dirty="0">
                            <a:solidFill>
                              <a:schemeClr val="tx1"/>
                            </a:solidFill>
                            <a:latin typeface="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Результат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822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Тест </a:t>
                          </a:r>
                          <a:r>
                            <a:rPr lang="ru-RU" dirty="0" err="1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Льюнга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-Бокса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dirty="0">
                            <a:solidFill>
                              <a:schemeClr val="tx1"/>
                            </a:solidFill>
                            <a:latin typeface="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Остатки не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зависимы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0029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Тест Шапиро-</a:t>
                          </a:r>
                          <a:r>
                            <a:rPr lang="ru-RU" dirty="0" err="1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Уилка</a:t>
                          </a:r>
                          <a:endParaRPr lang="ru-RU" dirty="0">
                            <a:solidFill>
                              <a:schemeClr val="tx1"/>
                            </a:solidFill>
                            <a:latin typeface="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0,35</a:t>
                          </a:r>
                          <a:endParaRPr lang="ru-RU" dirty="0">
                            <a:solidFill>
                              <a:schemeClr val="tx1"/>
                            </a:solidFill>
                            <a:latin typeface="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Остатки нормально распределены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746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3775D9DB-ABD6-3766-011F-8E3E208207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8964233"/>
                  </p:ext>
                </p:extLst>
              </p:nvPr>
            </p:nvGraphicFramePr>
            <p:xfrm>
              <a:off x="5066017" y="2832401"/>
              <a:ext cx="3766833" cy="1767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113">
                      <a:extLst>
                        <a:ext uri="{9D8B030D-6E8A-4147-A177-3AD203B41FA5}">
                          <a16:colId xmlns:a16="http://schemas.microsoft.com/office/drawing/2014/main" val="3534575365"/>
                        </a:ext>
                      </a:extLst>
                    </a:gridCol>
                    <a:gridCol w="802347">
                      <a:extLst>
                        <a:ext uri="{9D8B030D-6E8A-4147-A177-3AD203B41FA5}">
                          <a16:colId xmlns:a16="http://schemas.microsoft.com/office/drawing/2014/main" val="3432228400"/>
                        </a:ext>
                      </a:extLst>
                    </a:gridCol>
                    <a:gridCol w="1529373">
                      <a:extLst>
                        <a:ext uri="{9D8B030D-6E8A-4147-A177-3AD203B41FA5}">
                          <a16:colId xmlns:a16="http://schemas.microsoft.com/office/drawing/2014/main" val="2874344286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Критерий проверки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82540" t="-2439" r="-193651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Результат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82244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Тест </a:t>
                          </a:r>
                          <a:r>
                            <a:rPr lang="ru-RU" dirty="0" err="1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Льюнга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-Бокса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0,12</a:t>
                          </a:r>
                          <a:endParaRPr lang="ru-RU" dirty="0">
                            <a:solidFill>
                              <a:schemeClr val="tx1"/>
                            </a:solidFill>
                            <a:latin typeface="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Остатки не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зависимы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002919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Тест Шапиро-</a:t>
                          </a:r>
                          <a:r>
                            <a:rPr lang="ru-RU" dirty="0" err="1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Уилка</a:t>
                          </a:r>
                          <a:endParaRPr lang="ru-RU" dirty="0">
                            <a:solidFill>
                              <a:schemeClr val="tx1"/>
                            </a:solidFill>
                            <a:latin typeface="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0,35</a:t>
                          </a:r>
                          <a:endParaRPr lang="ru-RU" dirty="0">
                            <a:solidFill>
                              <a:schemeClr val="tx1"/>
                            </a:solidFill>
                            <a:latin typeface="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Остатки нормально распределены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7467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55B3C1-79DB-0996-322E-B4F8883DCA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4119" r="-1"/>
          <a:stretch/>
        </p:blipFill>
        <p:spPr bwMode="auto">
          <a:xfrm>
            <a:off x="311150" y="2320536"/>
            <a:ext cx="4734547" cy="2735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73;p15">
            <a:extLst>
              <a:ext uri="{FF2B5EF4-FFF2-40B4-BE49-F238E27FC236}">
                <a16:creationId xmlns:a16="http://schemas.microsoft.com/office/drawing/2014/main" id="{753D9E03-0093-8488-A185-CA3FA5338174}"/>
              </a:ext>
            </a:extLst>
          </p:cNvPr>
          <p:cNvSpPr txBox="1"/>
          <p:nvPr/>
        </p:nvSpPr>
        <p:spPr>
          <a:xfrm>
            <a:off x="8578499" y="4833000"/>
            <a:ext cx="70498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18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CD8ED67-3A41-C35D-C3ED-125C06AFF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6A94EEAC-6E99-60AF-AF8D-C049B2E3EE1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99550" y="-28913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ru-RU" sz="2200" dirty="0">
                    <a:latin typeface=""/>
                    <a:ea typeface="Times New Roman"/>
                    <a:cs typeface="Times New Roman" panose="02020603050405020304" pitchFamily="18" charset="0"/>
                    <a:sym typeface="Times New Roman"/>
                  </a:rPr>
                  <a:t>Прогноз уровня медианной заработной платы на 2025 год</a:t>
                </a:r>
                <a:br>
                  <a:rPr lang="ru-RU" sz="2200" dirty="0">
                    <a:latin typeface=""/>
                    <a:ea typeface="Times New Roman"/>
                    <a:cs typeface="Times New Roman" panose="02020603050405020304" pitchFamily="18" charset="0"/>
                    <a:sym typeface="Times New Roman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𝑆𝐴𝑅𝐼𝑀𝐴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(0,1,1)(0,1,1)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sz="2200" dirty="0">
                  <a:latin typeface="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</p:txBody>
          </p:sp>
        </mc:Choice>
        <mc:Fallback xmlns=""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6A94EEAC-6E99-60AF-AF8D-C049B2E3EE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99550" y="-28913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b="-5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8BA48A-0AF1-B310-1753-A45DA72556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23"/>
          <a:stretch/>
        </p:blipFill>
        <p:spPr bwMode="auto">
          <a:xfrm>
            <a:off x="-699" y="861595"/>
            <a:ext cx="4749607" cy="397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8F231B-5AC5-D63C-B176-C15579EA5E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41" t="33798" b="36328"/>
          <a:stretch/>
        </p:blipFill>
        <p:spPr bwMode="auto">
          <a:xfrm>
            <a:off x="4953799" y="746966"/>
            <a:ext cx="1735201" cy="12083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DF37115-0B3D-47F0-A89B-77961A86C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76997"/>
              </p:ext>
            </p:extLst>
          </p:nvPr>
        </p:nvGraphicFramePr>
        <p:xfrm>
          <a:off x="4748908" y="1955282"/>
          <a:ext cx="4112342" cy="28777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1122695351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693659312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2636109054"/>
                    </a:ext>
                  </a:extLst>
                </a:gridCol>
                <a:gridCol w="1238513">
                  <a:extLst>
                    <a:ext uri="{9D8B030D-6E8A-4147-A177-3AD203B41FA5}">
                      <a16:colId xmlns:a16="http://schemas.microsoft.com/office/drawing/2014/main" val="899634598"/>
                    </a:ext>
                  </a:extLst>
                </a:gridCol>
              </a:tblGrid>
              <a:tr h="95346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300" b="0" dirty="0">
                          <a:solidFill>
                            <a:schemeClr val="bg2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Месяц</a:t>
                      </a:r>
                      <a:endParaRPr lang="ru-RU" sz="1300" b="0" dirty="0">
                        <a:solidFill>
                          <a:schemeClr val="bg2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300" b="0" dirty="0">
                          <a:solidFill>
                            <a:schemeClr val="bg2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Прогноз, руб.</a:t>
                      </a:r>
                      <a:endParaRPr lang="ru-RU" sz="1300" b="0" dirty="0">
                        <a:solidFill>
                          <a:schemeClr val="bg2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Нижняя граница ДИ, руб.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Верхняя граница ДИ, руб.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989235"/>
                  </a:ext>
                </a:extLst>
              </a:tr>
              <a:tr h="290481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  <a:buNone/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Январь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66 474,8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63 616,7 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69 461,4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808799"/>
                  </a:ext>
                </a:extLst>
              </a:tr>
              <a:tr h="471847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  <a:buNone/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Февраль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D5">
                        <a:alpha val="2274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65 394,6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D5">
                        <a:alpha val="2274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62 116,2 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D5">
                        <a:alpha val="2274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68 845,9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D5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541092"/>
                  </a:ext>
                </a:extLst>
              </a:tr>
              <a:tr h="290481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  <a:buNone/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Март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67 322,8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63 531,8 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71 339,9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336698"/>
                  </a:ext>
                </a:extLst>
              </a:tr>
              <a:tr h="290481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  <a:buNone/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Апрель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D5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67 440,5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D5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63 270,9 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D5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71 884,8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D5">
                        <a:alpha val="2313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182649"/>
                  </a:ext>
                </a:extLst>
              </a:tr>
              <a:tr h="290481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  <a:buNone/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Май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72 557,2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67 706,9 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77 754,9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21" marR="55121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625709"/>
                  </a:ext>
                </a:extLst>
              </a:tr>
              <a:tr h="290481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  <a:buNone/>
                      </a:pPr>
                      <a:r>
                        <a:rPr lang="ru-RU" sz="1300" b="0" dirty="0">
                          <a:solidFill>
                            <a:srgbClr val="000000"/>
                          </a:solidFill>
                          <a:effectLst/>
                          <a:latin typeface="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Июнь</a:t>
                      </a:r>
                      <a:endParaRPr lang="ru-RU" sz="1300" b="0" dirty="0"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5D5">
                        <a:alpha val="1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rgbClr val="000000"/>
                          </a:solidFill>
                          <a:effectLst/>
                          <a:latin typeface="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77 026,6</a:t>
                      </a:r>
                      <a:endParaRPr lang="ru-RU" sz="1300" dirty="0"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5D5">
                        <a:alpha val="1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rgbClr val="000000"/>
                          </a:solidFill>
                          <a:effectLst/>
                          <a:latin typeface="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71 520,6</a:t>
                      </a:r>
                      <a:endParaRPr lang="ru-RU" sz="1300" dirty="0"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5D5">
                        <a:alpha val="1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50000"/>
                        </a:lnSpc>
                        <a:buNone/>
                      </a:pPr>
                      <a:r>
                        <a:rPr lang="ru-RU" sz="1300" dirty="0">
                          <a:solidFill>
                            <a:srgbClr val="000000"/>
                          </a:solidFill>
                          <a:effectLst/>
                          <a:latin typeface="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82 956,5</a:t>
                      </a:r>
                      <a:endParaRPr lang="ru-RU" sz="1300" dirty="0"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5D5">
                        <a:alpha val="1568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164362"/>
                  </a:ext>
                </a:extLst>
              </a:tr>
            </a:tbl>
          </a:graphicData>
        </a:graphic>
      </p:graphicFrame>
      <p:sp>
        <p:nvSpPr>
          <p:cNvPr id="8" name="Google Shape;73;p15">
            <a:extLst>
              <a:ext uri="{FF2B5EF4-FFF2-40B4-BE49-F238E27FC236}">
                <a16:creationId xmlns:a16="http://schemas.microsoft.com/office/drawing/2014/main" id="{4255555D-9D0F-0C4C-513F-B84AC6671849}"/>
              </a:ext>
            </a:extLst>
          </p:cNvPr>
          <p:cNvSpPr txBox="1"/>
          <p:nvPr/>
        </p:nvSpPr>
        <p:spPr>
          <a:xfrm>
            <a:off x="8578499" y="4833000"/>
            <a:ext cx="70498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303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2EB272B-FECF-AC82-058D-7EC0BE04A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9A6DEA21-97C6-D071-9A3C-63E1846914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ru-RU" sz="2200" dirty="0">
                <a:latin typeface=""/>
                <a:ea typeface="Times New Roman"/>
                <a:cs typeface="Times New Roman"/>
                <a:sym typeface="Times New Roman"/>
              </a:rPr>
              <a:t>Заключение</a:t>
            </a:r>
            <a:endParaRPr sz="2200" dirty="0">
              <a:latin typeface="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1E45EA-D91F-4601-3A60-9DE5D6E750C2}"/>
                  </a:ext>
                </a:extLst>
              </p:cNvPr>
              <p:cNvSpPr txBox="1"/>
              <p:nvPr/>
            </p:nvSpPr>
            <p:spPr>
              <a:xfrm>
                <a:off x="-166255" y="411163"/>
                <a:ext cx="8998005" cy="1554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000" algn="l">
                  <a:spcAft>
                    <a:spcPts val="300"/>
                  </a:spcAft>
                </a:pPr>
                <a:endParaRPr lang="ru-RU" sz="1600" b="0" i="0" u="none" strike="noStrike" dirty="0">
                  <a:solidFill>
                    <a:srgbClr val="40404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35750" indent="-285750" algn="just">
                  <a:lnSpc>
                    <a:spcPct val="150000"/>
                  </a:lnSpc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ru-RU" sz="1600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Построена </a:t>
                </a:r>
                <a:r>
                  <a:rPr lang="en" sz="1600" b="1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SARIMA-</a:t>
                </a:r>
                <a:r>
                  <a:rPr lang="ru-RU" sz="1600" b="1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модель</a:t>
                </a:r>
                <a:r>
                  <a:rPr lang="ru-RU" sz="1600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 медианной заработной платы РФ с 2017 по 2024 гг.</a:t>
                </a:r>
                <a:endParaRPr lang="ru-RU" sz="1600" dirty="0">
                  <a:solidFill>
                    <a:srgbClr val="404040"/>
                  </a:solidFill>
                  <a:latin typeface=""/>
                  <a:cs typeface="Times New Roman" panose="02020603050405020304" pitchFamily="18" charset="0"/>
                </a:endParaRPr>
              </a:p>
              <a:p>
                <a:pPr marL="735750" indent="-285750" algn="just">
                  <a:lnSpc>
                    <a:spcPct val="150000"/>
                  </a:lnSpc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ru-RU" sz="1600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Получен прогноз на 2025 год с точностью </a:t>
                </a:r>
                <a14:m>
                  <m:oMath xmlns:m="http://schemas.openxmlformats.org/officeDocument/2006/math">
                    <m:r>
                      <a:rPr lang="ru-RU" sz="1600" b="1" i="1" u="none" strike="noStrike" dirty="0" smtClean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ru-RU" sz="1600" b="1" i="1" u="none" strike="noStrike" dirty="0" smtClean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lang="ru-RU" sz="1600" b="1" i="1" u="none" strike="noStrike" dirty="0" smtClean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en" sz="1600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.</a:t>
                </a:r>
                <a:endParaRPr lang="en-US" sz="1600" dirty="0">
                  <a:solidFill>
                    <a:srgbClr val="404040"/>
                  </a:solidFill>
                  <a:latin typeface="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ru-RU" sz="1600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Выявлена </a:t>
                </a:r>
                <a:r>
                  <a:rPr lang="ru-RU" sz="160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значительная межрегиональная дифференциация доходов</a:t>
                </a:r>
                <a:r>
                  <a:rPr lang="en-US" sz="160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1E45EA-D91F-4601-3A60-9DE5D6E75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6255" y="411163"/>
                <a:ext cx="8998005" cy="1554785"/>
              </a:xfrm>
              <a:prstGeom prst="rect">
                <a:avLst/>
              </a:prstGeom>
              <a:blipFill>
                <a:blip r:embed="rId3"/>
                <a:stretch>
                  <a:fillRect b="-40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73;p15">
            <a:extLst>
              <a:ext uri="{FF2B5EF4-FFF2-40B4-BE49-F238E27FC236}">
                <a16:creationId xmlns:a16="http://schemas.microsoft.com/office/drawing/2014/main" id="{348F5E40-ECA4-99EB-4BDB-E9AAE4EDC61E}"/>
              </a:ext>
            </a:extLst>
          </p:cNvPr>
          <p:cNvSpPr txBox="1"/>
          <p:nvPr/>
        </p:nvSpPr>
        <p:spPr>
          <a:xfrm>
            <a:off x="8578499" y="4833000"/>
            <a:ext cx="70498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A853A-B268-2282-0BAF-626FBCE1C5C3}"/>
              </a:ext>
            </a:extLst>
          </p:cNvPr>
          <p:cNvSpPr txBox="1"/>
          <p:nvPr/>
        </p:nvSpPr>
        <p:spPr>
          <a:xfrm>
            <a:off x="323850" y="2180792"/>
            <a:ext cx="8507900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300"/>
              </a:spcBef>
            </a:pPr>
            <a:r>
              <a:rPr lang="ru-RU" sz="1600" b="0" i="0" u="none" strike="noStrike" dirty="0">
                <a:solidFill>
                  <a:srgbClr val="404040"/>
                </a:solidFill>
                <a:effectLst/>
                <a:latin typeface=""/>
                <a:cs typeface="Times New Roman" panose="02020603050405020304" pitchFamily="18" charset="0"/>
              </a:rPr>
              <a:t>Результаты представлены на </a:t>
            </a:r>
            <a:r>
              <a:rPr lang="ru-RU" sz="1600" i="0" u="none" strike="noStrike" dirty="0">
                <a:solidFill>
                  <a:srgbClr val="404040"/>
                </a:solidFill>
                <a:effectLst/>
                <a:latin typeface=""/>
                <a:cs typeface="Times New Roman" panose="02020603050405020304" pitchFamily="18" charset="0"/>
              </a:rPr>
              <a:t>научных конференциях:</a:t>
            </a:r>
            <a:endParaRPr lang="ru-RU" sz="1600" dirty="0">
              <a:solidFill>
                <a:srgbClr val="404040"/>
              </a:solidFill>
              <a:latin typeface=""/>
              <a:cs typeface="Times New Roman" panose="02020603050405020304" pitchFamily="18" charset="0"/>
            </a:endParaRPr>
          </a:p>
          <a:p>
            <a:pPr marL="450000" lvl="1" algn="just">
              <a:spcBef>
                <a:spcPts val="300"/>
              </a:spcBef>
            </a:pPr>
            <a:r>
              <a:rPr lang="en-US" dirty="0">
                <a:latin typeface=""/>
                <a:ea typeface="Calibri" panose="020F0502020204030204" pitchFamily="34" charset="0"/>
              </a:rPr>
              <a:t>- XVII </a:t>
            </a:r>
            <a:r>
              <a:rPr lang="ru-RU" dirty="0">
                <a:effectLst/>
                <a:latin typeface=""/>
                <a:ea typeface="Calibri" panose="020F0502020204030204" pitchFamily="34" charset="0"/>
              </a:rPr>
              <a:t>всероссийская научно-практическая конференция «Платоновские чтения» </a:t>
            </a:r>
            <a:r>
              <a:rPr lang="ru-RU" dirty="0">
                <a:latin typeface=""/>
                <a:cs typeface="Times New Roman" panose="02020603050405020304" pitchFamily="18" charset="0"/>
              </a:rPr>
              <a:t>(Иркутск, 2025);</a:t>
            </a:r>
          </a:p>
          <a:p>
            <a:pPr marL="450000" lvl="1" algn="just">
              <a:spcBef>
                <a:spcPts val="300"/>
              </a:spcBef>
            </a:pPr>
            <a:r>
              <a:rPr lang="en-US" dirty="0">
                <a:latin typeface=""/>
                <a:cs typeface="Times New Roman" panose="02020603050405020304" pitchFamily="18" charset="0"/>
              </a:rPr>
              <a:t>- </a:t>
            </a:r>
            <a:r>
              <a:rPr lang="ru-RU" dirty="0">
                <a:latin typeface=""/>
                <a:cs typeface="Times New Roman" panose="02020603050405020304" pitchFamily="18" charset="0"/>
              </a:rPr>
              <a:t>научная студенческая конференция ИМИТ ИГУ (Иркутск, 2025);</a:t>
            </a:r>
          </a:p>
          <a:p>
            <a:pPr marL="450000" lvl="1" algn="just">
              <a:spcBef>
                <a:spcPts val="300"/>
              </a:spcBef>
            </a:pPr>
            <a:r>
              <a:rPr lang="en-US" dirty="0">
                <a:latin typeface=""/>
                <a:cs typeface="Times New Roman" panose="02020603050405020304" pitchFamily="18" charset="0"/>
              </a:rPr>
              <a:t>- Nonlinear Analysis and Extremal Problems (</a:t>
            </a:r>
            <a:r>
              <a:rPr lang="ru-RU" dirty="0">
                <a:latin typeface=""/>
                <a:cs typeface="Times New Roman" panose="02020603050405020304" pitchFamily="18" charset="0"/>
              </a:rPr>
              <a:t>Иркутск, 2024)</a:t>
            </a:r>
            <a:r>
              <a:rPr lang="en-US" dirty="0">
                <a:latin typeface=""/>
                <a:cs typeface="Times New Roman" panose="02020603050405020304" pitchFamily="18" charset="0"/>
              </a:rPr>
              <a:t>.</a:t>
            </a:r>
            <a:endParaRPr lang="ru-RU" i="0" u="none" strike="noStrike" dirty="0">
              <a:solidFill>
                <a:srgbClr val="404040"/>
              </a:solidFill>
              <a:effectLst/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DAB92-AF7C-F316-9260-C6723B7C4DD8}"/>
              </a:ext>
            </a:extLst>
          </p:cNvPr>
          <p:cNvSpPr txBox="1"/>
          <p:nvPr/>
        </p:nvSpPr>
        <p:spPr>
          <a:xfrm>
            <a:off x="323850" y="3723112"/>
            <a:ext cx="8507900" cy="110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</a:pPr>
            <a:r>
              <a:rPr lang="ru-RU" sz="1600" dirty="0">
                <a:effectLst/>
                <a:latin typeface=""/>
                <a:ea typeface="Calibri" panose="020F0502020204030204" pitchFamily="34" charset="0"/>
              </a:rPr>
              <a:t>Тезисы доклада опубликованы:</a:t>
            </a:r>
          </a:p>
          <a:p>
            <a:pPr marL="450000" algn="just">
              <a:spcBef>
                <a:spcPts val="300"/>
              </a:spcBef>
              <a:buFontTx/>
              <a:buChar char="-"/>
            </a:pPr>
            <a:r>
              <a:rPr lang="en-US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ru-RU" dirty="0">
                <a:effectLst/>
                <a:latin typeface=""/>
                <a:ea typeface="Calibri" panose="020F0502020204030204" pitchFamily="34" charset="0"/>
              </a:rPr>
              <a:t>на официальном сайте ИМИТ ИГУ;</a:t>
            </a:r>
            <a:endParaRPr lang="ru-RU" dirty="0">
              <a:latin typeface=""/>
              <a:ea typeface="Calibri" panose="020F0502020204030204" pitchFamily="34" charset="0"/>
            </a:endParaRPr>
          </a:p>
          <a:p>
            <a:pPr marL="450000" algn="just">
              <a:spcBef>
                <a:spcPts val="300"/>
              </a:spcBef>
              <a:buFontTx/>
              <a:buChar char="-"/>
            </a:pPr>
            <a:r>
              <a:rPr lang="en-US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ru-RU" dirty="0">
                <a:effectLst/>
                <a:latin typeface=""/>
                <a:ea typeface="Calibri" panose="020F0502020204030204" pitchFamily="34" charset="0"/>
              </a:rPr>
              <a:t>в сборнике тезисов докладов конференции </a:t>
            </a:r>
            <a:r>
              <a:rPr lang="en-US" dirty="0">
                <a:effectLst/>
                <a:latin typeface=""/>
                <a:ea typeface="Calibri" panose="020F0502020204030204" pitchFamily="34" charset="0"/>
              </a:rPr>
              <a:t>NLA</a:t>
            </a:r>
            <a:r>
              <a:rPr lang="ru-RU" dirty="0">
                <a:effectLst/>
                <a:latin typeface=""/>
                <a:ea typeface="Calibri" panose="020F0502020204030204" pitchFamily="34" charset="0"/>
              </a:rPr>
              <a:t>-2024;</a:t>
            </a:r>
          </a:p>
          <a:p>
            <a:pPr marL="450000" algn="just">
              <a:spcBef>
                <a:spcPts val="300"/>
              </a:spcBef>
              <a:buFontTx/>
              <a:buChar char="-"/>
            </a:pPr>
            <a:r>
              <a:rPr lang="en-US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ru-RU" dirty="0">
                <a:effectLst/>
                <a:latin typeface=""/>
                <a:ea typeface="Calibri" panose="020F0502020204030204" pitchFamily="34" charset="0"/>
              </a:rPr>
              <a:t>в сборнике научных трудов «Актуальные вопросы прикладной дискретной математики».</a:t>
            </a:r>
            <a:r>
              <a:rPr lang="ru-RU" dirty="0">
                <a:effectLst/>
                <a:latin typeface=""/>
              </a:rPr>
              <a:t> </a:t>
            </a:r>
            <a:endParaRPr lang="ru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0706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A7D01153-B52D-54A5-F5FC-9B5DB7DA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DCE68DF5-98ED-791C-1B3F-CC9F72C2F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ru-RU" sz="2200" dirty="0">
                <a:latin typeface=""/>
                <a:ea typeface="Times New Roman"/>
                <a:cs typeface="Times New Roman"/>
                <a:sym typeface="Times New Roman"/>
              </a:rPr>
              <a:t>Список основных использованных источников</a:t>
            </a:r>
            <a:endParaRPr sz="2200" dirty="0">
              <a:latin typeface="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E9369-F290-D5A2-4D4E-76071AA6B897}"/>
              </a:ext>
            </a:extLst>
          </p:cNvPr>
          <p:cNvSpPr txBox="1"/>
          <p:nvPr/>
        </p:nvSpPr>
        <p:spPr>
          <a:xfrm>
            <a:off x="311149" y="572701"/>
            <a:ext cx="849220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buFont typeface="+mj-lt"/>
              <a:buAutoNum type="arabicPeriod"/>
            </a:pP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Хайндман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 Р. Дж. и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Атанасопулос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 Дж. (2021) Прогнозирование: принципы и практика. 3-е изд. </a:t>
            </a:r>
            <a:r>
              <a:rPr lang="en" sz="1400" b="0" i="0" u="none" strike="noStrike" dirty="0" err="1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OTexts</a:t>
            </a:r>
            <a:r>
              <a:rPr lang="en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: 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Мельбурн, Австралия. </a:t>
            </a:r>
          </a:p>
          <a:p>
            <a:pPr algn="just" fontAlgn="base">
              <a:buFont typeface="+mj-lt"/>
              <a:buAutoNum type="arabicPeriod"/>
            </a:pPr>
            <a:r>
              <a:rPr lang="ru-RU" sz="14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Чучуева</a:t>
            </a:r>
            <a:r>
              <a:rPr lang="ru-RU" sz="14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, И. А. Модель прогнозирования временных рядов по выборке максимального подобия : специальность 05.13.18 "Математическое моделирование, численные методы и комплексы программ" : диссертация на соискание ученой степени кандидата технических наук / </a:t>
            </a:r>
            <a:r>
              <a:rPr lang="ru-RU" sz="14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Чучуева</a:t>
            </a:r>
            <a:r>
              <a:rPr lang="ru-RU" sz="14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Ирина Александровна. – Москва, 2012. – 154 с.</a:t>
            </a:r>
          </a:p>
          <a:p>
            <a:pPr algn="just" fontAlgn="base">
              <a:buFont typeface="+mj-lt"/>
              <a:buAutoNum type="arabicPeriod"/>
            </a:pPr>
            <a:r>
              <a:rPr lang="ru-RU" sz="14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Соловьева, Н. А. Сравнительный анализ двух методов расчета средней заработной платы: медианного и среднего арифметического / Н. А. Соловьева, О. И. Коваль, О. А. Потапова // Теория и практика современной аграрной науки: Сборник III национальной (всероссийской) научной конференции с международным участием, Новосибирск, 28 февраля 2020 года. Том 3. – Новосибирск: ИЦ НГАУ «Золотой колос», 2020. – С. 480-484.</a:t>
            </a:r>
          </a:p>
          <a:p>
            <a:pPr algn="just" rtl="0" fontAlgn="base">
              <a:buFont typeface="+mj-lt"/>
              <a:buAutoNum type="arabicPeriod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Эконометрика : учебник для вузов / И. И. Елисеева</a:t>
            </a:r>
          </a:p>
          <a:p>
            <a:pPr marL="457200" algn="just" rtl="0"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[и др.] ; под редакцией И. И. Елисеевой. — Москва : Издательство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Юрайт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, 2024. — 449 с.</a:t>
            </a:r>
            <a:endParaRPr lang="ru-RU" b="0" i="0" u="none" strike="noStrike" dirty="0">
              <a:solidFill>
                <a:srgbClr val="000000"/>
              </a:solidFill>
              <a:effectLst/>
              <a:latin typeface=""/>
              <a:cs typeface="Times New Roman" panose="02020603050405020304" pitchFamily="18" charset="0"/>
            </a:endParaRPr>
          </a:p>
          <a:p>
            <a:pPr algn="just" rtl="0" fontAlgn="base">
              <a:buFont typeface="+mj-lt"/>
              <a:buAutoNum type="arabicPeriod" startAt="3"/>
            </a:pPr>
            <a:r>
              <a:rPr lang="ru-RU" sz="1400" b="0" i="0" u="none" strike="noStrike" dirty="0">
                <a:solidFill>
                  <a:srgbClr val="464A6A"/>
                </a:solidFill>
                <a:effectLst/>
                <a:latin typeface="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Федеральная служба государственной статистики</a:t>
            </a:r>
            <a:r>
              <a:rPr lang="ru-RU" sz="1400" b="0" i="0" u="none" strike="noStrike" dirty="0">
                <a:solidFill>
                  <a:srgbClr val="F7A731"/>
                </a:solidFill>
                <a:effectLst/>
                <a:latin typeface=""/>
                <a:cs typeface="Times New Roman" panose="02020603050405020304" pitchFamily="18" charset="0"/>
              </a:rPr>
              <a:t> 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: официальный сайт. –</a:t>
            </a:r>
            <a:r>
              <a:rPr lang="en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URL: https://</a:t>
            </a:r>
            <a:r>
              <a:rPr lang="en" sz="1400" b="0" i="0" u="none" strike="noStrike" dirty="0" err="1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rosstat.gov.ru</a:t>
            </a:r>
            <a:r>
              <a:rPr lang="en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/(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дата обращения 05.12.2024)</a:t>
            </a:r>
          </a:p>
          <a:p>
            <a:pPr marR="12700" algn="just" rtl="0" fontAlgn="base">
              <a:buFont typeface="+mj-lt"/>
              <a:buAutoNum type="arabicPeriod" startAt="3"/>
            </a:pPr>
            <a:r>
              <a:rPr lang="ru-RU" sz="1400" b="0" i="0" u="none" strike="noStrike" dirty="0">
                <a:solidFill>
                  <a:srgbClr val="464A6A"/>
                </a:solidFill>
                <a:effectLst/>
                <a:latin typeface="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Статистический сервис «СберИндекс»</a:t>
            </a:r>
            <a:r>
              <a:rPr lang="ru-RU" sz="1400" b="0" i="0" u="none" strike="noStrike" dirty="0">
                <a:solidFill>
                  <a:srgbClr val="464A6A"/>
                </a:solidFill>
                <a:effectLst/>
                <a:latin typeface=""/>
                <a:cs typeface="Times New Roman" panose="02020603050405020304" pitchFamily="18" charset="0"/>
              </a:rPr>
              <a:t>. 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–</a:t>
            </a:r>
            <a:r>
              <a:rPr lang="en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URL: https://</a:t>
            </a:r>
            <a:r>
              <a:rPr lang="en" sz="1400" b="0" i="0" u="none" strike="noStrike" dirty="0" err="1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sberindex.ru</a:t>
            </a:r>
            <a:r>
              <a:rPr lang="en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/</a:t>
            </a:r>
            <a:r>
              <a:rPr lang="en" sz="1400" b="0" i="0" u="none" strike="noStrike" dirty="0" err="1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ru</a:t>
            </a:r>
            <a:r>
              <a:rPr lang="en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 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"/>
              <a:cs typeface="Times New Roman" panose="02020603050405020304" pitchFamily="18" charset="0"/>
            </a:endParaRPr>
          </a:p>
          <a:p>
            <a:pPr marR="12700" algn="just" rtl="0" fontAlgn="base"/>
            <a:r>
              <a:rPr lang="en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(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дата обращения 05.12.2024)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D71C7-3A2C-FCAD-AB83-9A6AD3C8D870}"/>
              </a:ext>
            </a:extLst>
          </p:cNvPr>
          <p:cNvSpPr txBox="1"/>
          <p:nvPr/>
        </p:nvSpPr>
        <p:spPr>
          <a:xfrm>
            <a:off x="4552041" y="4131532"/>
            <a:ext cx="31009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Код программы на языке </a:t>
            </a:r>
            <a:r>
              <a:rPr lang="en" sz="16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R, 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"/>
                <a:cs typeface="Times New Roman" panose="02020603050405020304" pitchFamily="18" charset="0"/>
              </a:rPr>
              <a:t>данные и другие материалы</a:t>
            </a:r>
            <a:br>
              <a:rPr lang="ru-RU" sz="1600" dirty="0">
                <a:latin typeface=""/>
              </a:rPr>
            </a:br>
            <a:endParaRPr lang="ru-RU" sz="1600" dirty="0">
              <a:latin typeface="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6C3CC38-4301-8855-CA89-34866E052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561" y="3682635"/>
            <a:ext cx="1150365" cy="115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B2766-6829-9B90-1901-147003891334}"/>
              </a:ext>
            </a:extLst>
          </p:cNvPr>
          <p:cNvSpPr txBox="1"/>
          <p:nvPr/>
        </p:nvSpPr>
        <p:spPr>
          <a:xfrm>
            <a:off x="-3239147" y="-14692393"/>
            <a:ext cx="9020015" cy="10718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Елисеева И. И. Эконометрика: учебник для вузов / И. И. Елисеева [и др.]; под редакцией И. И. Елисеевой. - Москва: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2024. - 449 с.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Елисеева И. И. Статистика: учебник для вузов / отв. ред. И. И. Елисеева. - 6-е изд.,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перераб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и доп. - Москва: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2025. - 619 с. - (Высшее образование). - ISBN 978-5-534-15117-6. - URL: </a:t>
            </a:r>
            <a:r>
              <a:rPr lang="ru-RU" sz="1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https://urait.ru/bcode/565726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(дата обращения: 28.02.2025)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Чураков Е. П. Прогнозирование эконометрических временных рядов: учебное пособие / Е. П. Чураков. - Москва: Финансы и статистика, 2008. – 206 с.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Баранова, Н. П. Медианная заработная плата как основа определения минимального размера оплаты труда / Н. П. Баранова, А. С. Мартынова // International &amp;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Domestic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Материалы XVII Ежегодной международной научной конференции по национальному и международному праву, Екатеринбург, 14–15 декабря 2023 года. – Екатеринбург: Уральский государственный юридический университет им. В.Ф. Яковлева, 2023. – С. 473-481.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Кулагина, Н. М. Функционирование института минимальной заработной платы в России и за рубежом / Н. М. Кулагина // Труд и социальные отношения. – 2012. – Т. 23, № 12. – С. 3-18.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Соловьева, Н. А. Сравнительный анализ двух методов расчета средней заработной платы: медианного и среднего арифметического / Н. А. Соловьева, О. И. Коваль, О. А. Потапова // Теория и практика современной аграрной науки: Сборник III национальной (всероссийской) научной конференции с международным участием, Новосибирск, 28 февраля 2020 года. Том 3. – Новосибирск: ИЦ НГАУ «Золотой колос», 2020. – С. 480-484.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Устюжанинов, В. В. Минимальный размер оплаты труда, модальная и медианная заработная плата в механизме правового регулирования оплаты труда / В. В. Устюжанинов // Актуальные аспекты развития науки и общества в эпоху цифровой трансформации: СБОРНИК МАТЕРИАЛОВ V МЕЖДУНАРОДНОЙ НАУЧНО-ПРАКТИЧЕСКОЙ КОНФЕРЕНЦИИ, Москва, 27 февраля 2023 года. – Москва: Общество с ограниченной ответственностью "Издательство АЛЕФ", 2023. – С. 294-299.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Федеральная служба государственной статистики: официальный сайт. –URL: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rosstat.gov.ru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/(дата обращения 05.12.2024)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Статистический сервис «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СберИндекс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». –URL: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sberindex.ru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05.12.2024) 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Названа средняя зарплата в Новосибирской области — она превысила 78 тысяч рублей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 // Сетевое издание «НГС.НОВОСТИ». — 2025. — 28 апреля. — 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URL: </a:t>
            </a:r>
            <a:r>
              <a:rPr lang="ru-RU" sz="1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https://ngs.ru/text/economics/2025/04/28/75395402/comments/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(дата обращения: 01.05.2025)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Чучуева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И. А. Модель прогнозирования временных рядов по выборке максимального подобия : специальность 05.13.18 "Математическое моделирование, численные методы и комплексы программ" : диссертация на соискание ученой степени кандидата технических наук /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Чучуева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Ирина Александровна. – Москва, 2012. – 154 с.</a:t>
            </a:r>
          </a:p>
        </p:txBody>
      </p:sp>
      <p:sp>
        <p:nvSpPr>
          <p:cNvPr id="9" name="Google Shape;73;p15">
            <a:extLst>
              <a:ext uri="{FF2B5EF4-FFF2-40B4-BE49-F238E27FC236}">
                <a16:creationId xmlns:a16="http://schemas.microsoft.com/office/drawing/2014/main" id="{ED4A4A6D-48BB-9B77-3CDC-074300DBD3FA}"/>
              </a:ext>
            </a:extLst>
          </p:cNvPr>
          <p:cNvSpPr txBox="1"/>
          <p:nvPr/>
        </p:nvSpPr>
        <p:spPr>
          <a:xfrm>
            <a:off x="8578499" y="4833000"/>
            <a:ext cx="70498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801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0EF88BF-34F9-9204-314C-0C6BE7BC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AA0CF618-7BD2-7873-3763-79678F595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latin typeface="Times New Roman"/>
                <a:ea typeface="Times New Roman"/>
                <a:cs typeface="Times New Roman"/>
                <a:sym typeface="Times New Roman"/>
              </a:rPr>
              <a:t>Задача моделирования временного ряда. Приведение к стационарности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DA76A4F3-B80B-0D4F-F9F0-786307C7E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742602"/>
            <a:ext cx="8521700" cy="1005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ru-RU" dirty="0"/>
            </a:br>
            <a:br>
              <a:rPr lang="ru-RU" dirty="0"/>
            </a:br>
            <a:endParaRPr lang="ru-RU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63348B0E-0FD8-9883-66BF-3321BE8765A4}"/>
              </a:ext>
            </a:extLst>
          </p:cNvPr>
          <p:cNvSpPr txBox="1"/>
          <p:nvPr/>
        </p:nvSpPr>
        <p:spPr>
          <a:xfrm>
            <a:off x="8578499" y="4833000"/>
            <a:ext cx="70498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BD1D92-23B1-4660-3496-7CFED4EB3C96}"/>
                  </a:ext>
                </a:extLst>
              </p:cNvPr>
              <p:cNvSpPr txBox="1"/>
              <p:nvPr/>
            </p:nvSpPr>
            <p:spPr>
              <a:xfrm>
                <a:off x="311150" y="589372"/>
                <a:ext cx="8521700" cy="1573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𝜆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если </m:t>
                                </m:r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≠0,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если 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=0,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i="1" dirty="0">
                    <a:solidFill>
                      <a:srgbClr val="40404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—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значение временного ряда в момент времени</a:t>
                </a:r>
                <a:r>
                  <a:rPr lang="ru-R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— параметр преобразования.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BD1D92-23B1-4660-3496-7CFED4EB3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589372"/>
                <a:ext cx="8521700" cy="1573444"/>
              </a:xfrm>
              <a:prstGeom prst="rect">
                <a:avLst/>
              </a:prstGeom>
              <a:blipFill>
                <a:blip r:embed="rId3"/>
                <a:stretch>
                  <a:fillRect l="-149" t="-91200" b="-1464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1FF956-A9E3-D2CC-E342-719E966D61D5}"/>
                  </a:ext>
                </a:extLst>
              </p:cNvPr>
              <p:cNvSpPr txBox="1"/>
              <p:nvPr/>
            </p:nvSpPr>
            <p:spPr>
              <a:xfrm>
                <a:off x="357594" y="2683434"/>
                <a:ext cx="8475256" cy="542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ru-RU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bSup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>
                  <a:latin typeface="Times New Roman" panose="02020603050405020304" pitchFamily="18" charset="0"/>
                </a:endParaRPr>
              </a:p>
              <a:p>
                <a:pPr algn="just"/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оператор лага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— период сезонности,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порядок сезонного дифференцирования.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1FF956-A9E3-D2CC-E342-719E966D6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4" y="2683434"/>
                <a:ext cx="8475256" cy="542777"/>
              </a:xfrm>
              <a:prstGeom prst="rect">
                <a:avLst/>
              </a:prstGeom>
              <a:blipFill>
                <a:blip r:embed="rId4"/>
                <a:stretch>
                  <a:fillRect l="-299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591B3-0199-16B9-B9E8-8D87A0593BF7}"/>
                  </a:ext>
                </a:extLst>
              </p:cNvPr>
              <p:cNvSpPr txBox="1"/>
              <p:nvPr/>
            </p:nvSpPr>
            <p:spPr>
              <a:xfrm>
                <a:off x="311150" y="589372"/>
                <a:ext cx="8386283" cy="417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ru-RU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1. Л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огарифмическое преобразование — степенное преобразование Бокса-Кокса при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591B3-0199-16B9-B9E8-8D87A0593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589372"/>
                <a:ext cx="8386283" cy="417422"/>
              </a:xfrm>
              <a:prstGeom prst="rect">
                <a:avLst/>
              </a:prstGeom>
              <a:blipFill>
                <a:blip r:embed="rId5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77A1C2-7861-7974-DB49-B02FB83B8DA2}"/>
                  </a:ext>
                </a:extLst>
              </p:cNvPr>
              <p:cNvSpPr txBox="1"/>
              <p:nvPr/>
            </p:nvSpPr>
            <p:spPr>
              <a:xfrm>
                <a:off x="-174987" y="2290789"/>
                <a:ext cx="84752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2. С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езонное дифференцирование порядка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периодом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ru-RU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77A1C2-7861-7974-DB49-B02FB83B8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987" y="2290789"/>
                <a:ext cx="8475256" cy="338554"/>
              </a:xfrm>
              <a:prstGeom prst="rect">
                <a:avLst/>
              </a:prstGeom>
              <a:blipFill>
                <a:blip r:embed="rId6"/>
                <a:stretch>
                  <a:fillRect t="-3704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78F270-262E-3A31-121A-818562647F00}"/>
                  </a:ext>
                </a:extLst>
              </p:cNvPr>
              <p:cNvSpPr txBox="1"/>
              <p:nvPr/>
            </p:nvSpPr>
            <p:spPr>
              <a:xfrm>
                <a:off x="311151" y="4032424"/>
                <a:ext cx="8475255" cy="550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∇</m:t>
                    </m:r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ru-RU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  <a:p>
                <a:pPr algn="just"/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∇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значение исходного ряда в моменты времени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dirty="0">
                    <a:effectLst/>
                  </a:rPr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78F270-262E-3A31-121A-818562647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1" y="4032424"/>
                <a:ext cx="8475255" cy="550920"/>
              </a:xfrm>
              <a:prstGeom prst="rect">
                <a:avLst/>
              </a:prstGeom>
              <a:blipFill>
                <a:blip r:embed="rId7"/>
                <a:stretch>
                  <a:fillRect l="-150" b="-11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B3E792-AEDF-9B42-AD3D-51DDF252A1C3}"/>
                  </a:ext>
                </a:extLst>
              </p:cNvPr>
              <p:cNvSpPr txBox="1"/>
              <p:nvPr/>
            </p:nvSpPr>
            <p:spPr>
              <a:xfrm>
                <a:off x="455735" y="3569042"/>
                <a:ext cx="84752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3. Д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ифференцирование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 порядка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B3E792-AEDF-9B42-AD3D-51DDF252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35" y="3569042"/>
                <a:ext cx="8475256" cy="338554"/>
              </a:xfrm>
              <a:prstGeom prst="rect">
                <a:avLst/>
              </a:prstGeom>
              <a:blipFill>
                <a:blip r:embed="rId8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08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27700" y="282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latin typeface="Times New Roman"/>
                <a:ea typeface="Times New Roman"/>
                <a:cs typeface="Times New Roman"/>
                <a:sym typeface="Times New Roman"/>
              </a:rPr>
              <a:t>Актуальность: заработная плата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8578500" y="4833000"/>
            <a:ext cx="565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150" y="558026"/>
            <a:ext cx="4260300" cy="367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Среднее арифметическое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4543050" y="555457"/>
            <a:ext cx="42603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Медиана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C9F95CC1-D44F-E0FF-6355-C6AEC4BB28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667452"/>
                  </p:ext>
                </p:extLst>
              </p:nvPr>
            </p:nvGraphicFramePr>
            <p:xfrm>
              <a:off x="310950" y="1152417"/>
              <a:ext cx="8521000" cy="3640329"/>
            </p:xfrm>
            <a:graphic>
              <a:graphicData uri="http://schemas.openxmlformats.org/drawingml/2006/table">
                <a:tbl>
                  <a:tblPr firstRow="1" bandRow="1">
                    <a:tableStyleId>{2A488322-F2BA-4B5B-9748-0D474271808F}</a:tableStyleId>
                  </a:tblPr>
                  <a:tblGrid>
                    <a:gridCol w="4260500">
                      <a:extLst>
                        <a:ext uri="{9D8B030D-6E8A-4147-A177-3AD203B41FA5}">
                          <a16:colId xmlns:a16="http://schemas.microsoft.com/office/drawing/2014/main" val="3674186267"/>
                        </a:ext>
                      </a:extLst>
                    </a:gridCol>
                    <a:gridCol w="4260500">
                      <a:extLst>
                        <a:ext uri="{9D8B030D-6E8A-4147-A177-3AD203B41FA5}">
                          <a16:colId xmlns:a16="http://schemas.microsoft.com/office/drawing/2014/main" val="2898319056"/>
                        </a:ext>
                      </a:extLst>
                    </a:gridCol>
                  </a:tblGrid>
                  <a:tr h="1015836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ru-RU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ru-RU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+1)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−нечетное</m:t>
                                          </m:r>
                                          <m:r>
                                            <a:rPr lang="ru-RU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f>
                                                    <m:fPr>
                                                      <m:ctrlPr>
                                                        <a:rPr lang="en-US" sz="1600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sz="1600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sz="1600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sub>
                                              </m:s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f>
                                                    <m:fPr>
                                                      <m:ctrlPr>
                                                        <a:rPr lang="en-US" sz="1600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sz="1600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sz="1600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−четное.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16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4453654"/>
                      </a:ext>
                    </a:extLst>
                  </a:tr>
                  <a:tr h="499832">
                    <a:tc gridSpan="2">
                      <a:txBody>
                        <a:bodyPr/>
                        <a:lstStyle/>
                        <a:p>
                          <a:pPr algn="just"/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где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— </a:t>
                          </a:r>
                          <a:r>
                            <a:rPr lang="ru-RU" sz="1600" b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a:t>размер начисленной заработной платы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u="none" strike="noStrike" cap="none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</m:oMath>
                          </a14:m>
                          <a:r>
                            <a:rPr lang="ru-RU" sz="1600" b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a:t>-го работника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sz="16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— </a:t>
                          </a:r>
                          <a:r>
                            <a:rPr lang="ru-RU" sz="1600" b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a:t>среднесписочная численность работников.</a:t>
                          </a:r>
                          <a:endParaRPr lang="ru-RU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13791"/>
                      </a:ext>
                    </a:extLst>
                  </a:tr>
                  <a:tr h="447490">
                    <a:tc>
                      <a:txBody>
                        <a:bodyPr/>
                        <a:lstStyle/>
                        <a:p>
                          <a:pPr algn="just"/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ru-RU" sz="16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ru-RU" sz="160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60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𝑚𝑒𝑑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𝑚𝑖𝑛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64721108"/>
                      </a:ext>
                    </a:extLst>
                  </a:tr>
                  <a:tr h="328205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Используется для расчета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just"/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4616810"/>
                      </a:ext>
                    </a:extLst>
                  </a:tr>
                  <a:tr h="586568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ru-RU" sz="16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Размера алиментов для безработных граждан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just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6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МРОТ (с 2021 года)</a:t>
                          </a:r>
                        </a:p>
                        <a:p>
                          <a:pPr marL="0" lvl="0" indent="0" algn="just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6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Размера прожиточного минимума</a:t>
                          </a:r>
                        </a:p>
                        <a:p>
                          <a:pPr marL="0" lvl="0" indent="0" algn="just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6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Размера социальных пособий и выплат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082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C9F95CC1-D44F-E0FF-6355-C6AEC4BB28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667452"/>
                  </p:ext>
                </p:extLst>
              </p:nvPr>
            </p:nvGraphicFramePr>
            <p:xfrm>
              <a:off x="310950" y="1152417"/>
              <a:ext cx="8521000" cy="3640265"/>
            </p:xfrm>
            <a:graphic>
              <a:graphicData uri="http://schemas.openxmlformats.org/drawingml/2006/table">
                <a:tbl>
                  <a:tblPr firstRow="1" bandRow="1">
                    <a:tableStyleId>{2A488322-F2BA-4B5B-9748-0D474271808F}</a:tableStyleId>
                  </a:tblPr>
                  <a:tblGrid>
                    <a:gridCol w="4260500">
                      <a:extLst>
                        <a:ext uri="{9D8B030D-6E8A-4147-A177-3AD203B41FA5}">
                          <a16:colId xmlns:a16="http://schemas.microsoft.com/office/drawing/2014/main" val="3674186267"/>
                        </a:ext>
                      </a:extLst>
                    </a:gridCol>
                    <a:gridCol w="4260500">
                      <a:extLst>
                        <a:ext uri="{9D8B030D-6E8A-4147-A177-3AD203B41FA5}">
                          <a16:colId xmlns:a16="http://schemas.microsoft.com/office/drawing/2014/main" val="2898319056"/>
                        </a:ext>
                      </a:extLst>
                    </a:gridCol>
                  </a:tblGrid>
                  <a:tr h="11905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63830" r="-1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63830" b="-2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453654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34783" b="-33478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13791"/>
                      </a:ext>
                    </a:extLst>
                  </a:tr>
                  <a:tr h="681863">
                    <a:tc>
                      <a:txBody>
                        <a:bodyPr/>
                        <a:lstStyle/>
                        <a:p>
                          <a:pPr algn="just"/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370370" b="-1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4721108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Используется для расчета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just"/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461681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ru-RU" sz="16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Размера алиментов для безработных граждан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just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6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МРОТ (с 2021 года)</a:t>
                          </a:r>
                        </a:p>
                        <a:p>
                          <a:pPr marL="0" lvl="0" indent="0" algn="just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6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Размера прожиточного минимума</a:t>
                          </a:r>
                        </a:p>
                        <a:p>
                          <a:pPr marL="0" lvl="0" indent="0" algn="just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6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Размера социальных пособий и выплат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082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DD81E57-5051-9B42-4AF9-D6F22B6E405C}"/>
              </a:ext>
            </a:extLst>
          </p:cNvPr>
          <p:cNvSpPr txBox="1"/>
          <p:nvPr/>
        </p:nvSpPr>
        <p:spPr>
          <a:xfrm>
            <a:off x="1932495" y="5844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DFC1B1B-081C-A4A8-FA59-6214B7710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4E09A195-95AA-7030-53B8-D6B32BFEC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latin typeface="Times New Roman"/>
                <a:ea typeface="Times New Roman"/>
                <a:cs typeface="Times New Roman"/>
                <a:sym typeface="Times New Roman"/>
              </a:rPr>
              <a:t>Задача моделирования временного ряда. </a:t>
            </a:r>
            <a:r>
              <a:rPr lang="ru-RU" sz="2200" dirty="0">
                <a:latin typeface="Times New Roman"/>
                <a:ea typeface="Times New Roman"/>
                <a:cs typeface="Times New Roman"/>
                <a:sym typeface="Times New Roman"/>
              </a:rPr>
              <a:t>Анализ 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ACF </a:t>
            </a:r>
            <a:r>
              <a:rPr lang="ru-RU" sz="2200" dirty="0">
                <a:latin typeface="Times New Roman"/>
                <a:ea typeface="Times New Roman"/>
                <a:cs typeface="Times New Roman"/>
                <a:sym typeface="Times New Roman"/>
              </a:rPr>
              <a:t>и 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PACF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ED2AC4FC-DE38-C45F-FD3A-7D2C45857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742602"/>
            <a:ext cx="8521700" cy="1005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ru-RU" dirty="0"/>
            </a:br>
            <a:br>
              <a:rPr lang="ru-RU" dirty="0"/>
            </a:br>
            <a:endParaRPr lang="ru-RU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3BB11A8F-3A06-3740-253B-8F168C1011A3}"/>
              </a:ext>
            </a:extLst>
          </p:cNvPr>
          <p:cNvSpPr txBox="1"/>
          <p:nvPr/>
        </p:nvSpPr>
        <p:spPr>
          <a:xfrm>
            <a:off x="8510155" y="4833000"/>
            <a:ext cx="63384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5C094D-A892-F375-766F-4CD38E01F178}"/>
                  </a:ext>
                </a:extLst>
              </p:cNvPr>
              <p:cNvSpPr txBox="1"/>
              <p:nvPr/>
            </p:nvSpPr>
            <p:spPr>
              <a:xfrm>
                <a:off x="311150" y="801102"/>
                <a:ext cx="8521700" cy="18934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bar>
                                          <m:barPr>
                                            <m:pos m:val="top"/>
                                            <m:ctrlPr>
                                              <a:rPr lang="ru-RU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barPr>
                                          <m:e>
                                            <m: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bar>
                                      </m:e>
                                      <m:sub>
                                        <m: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ru-RU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den>
                    </m:f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den>
                    </m:f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—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выборочные средние значения исходного ряда и его сдвинутой на лаг 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версии соответственно.</a:t>
                </a:r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5C094D-A892-F375-766F-4CD38E01F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801102"/>
                <a:ext cx="8521700" cy="1893467"/>
              </a:xfrm>
              <a:prstGeom prst="rect">
                <a:avLst/>
              </a:prstGeom>
              <a:blipFill>
                <a:blip r:embed="rId3"/>
                <a:stretch>
                  <a:fillRect l="-298" r="-298" b="-3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7B7B5B9-1BC0-9D36-AA35-1C48E941B147}"/>
              </a:ext>
            </a:extLst>
          </p:cNvPr>
          <p:cNvSpPr txBox="1"/>
          <p:nvPr/>
        </p:nvSpPr>
        <p:spPr>
          <a:xfrm>
            <a:off x="312250" y="400933"/>
            <a:ext cx="8520600" cy="458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Автокорреляционная функция (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Autocorrelation function (ACF))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5FB8F7-F4C1-926F-2940-B03DC907CDC3}"/>
                  </a:ext>
                </a:extLst>
              </p:cNvPr>
              <p:cNvSpPr txBox="1"/>
              <p:nvPr/>
            </p:nvSpPr>
            <p:spPr>
              <a:xfrm>
                <a:off x="339550" y="742602"/>
                <a:ext cx="8521700" cy="417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оэффициент автокорреляции для произвольного лага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5FB8F7-F4C1-926F-2940-B03DC907C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0" y="742602"/>
                <a:ext cx="8521700" cy="417422"/>
              </a:xfrm>
              <a:prstGeom prst="rect">
                <a:avLst/>
              </a:prstGeom>
              <a:blipFill>
                <a:blip r:embed="rId4"/>
                <a:stretch>
                  <a:fillRect l="-298" b="-17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07B73E-1C4B-51F7-4E11-3776AB293E24}"/>
              </a:ext>
            </a:extLst>
          </p:cNvPr>
          <p:cNvSpPr txBox="1"/>
          <p:nvPr/>
        </p:nvSpPr>
        <p:spPr>
          <a:xfrm>
            <a:off x="326450" y="2563424"/>
            <a:ext cx="8520600" cy="458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Частная автокорреляционная функция (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Partial autocorrelation function (PACF))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17CA96-E78A-112C-6A82-A1AB19C90398}"/>
                  </a:ext>
                </a:extLst>
              </p:cNvPr>
              <p:cNvSpPr txBox="1"/>
              <p:nvPr/>
            </p:nvSpPr>
            <p:spPr>
              <a:xfrm>
                <a:off x="325350" y="2938507"/>
                <a:ext cx="8521700" cy="1894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оличественно выражает корреляцию между уровнями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при исключении влияния промежуточных значений временного ряда.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𝑘𝑘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𝐶𝑜𝑟𝑟</m:t>
                    </m:r>
                    <m:d>
                      <m:d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000" algn="just">
                  <a:lnSpc>
                    <a:spcPct val="150000"/>
                  </a:lnSpc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— прогнозные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соответственно, полученные на основе линейной регрессии на промежуточные наблюдения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…, </m:t>
                        </m:r>
                        <m:acc>
                          <m:accPr>
                            <m:chr m:val="̂"/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17CA96-E78A-112C-6A82-A1AB19C9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0" y="2938507"/>
                <a:ext cx="8521700" cy="1894493"/>
              </a:xfrm>
              <a:prstGeom prst="rect">
                <a:avLst/>
              </a:prstGeom>
              <a:blipFill>
                <a:blip r:embed="rId5"/>
                <a:stretch>
                  <a:fillRect l="-298" r="-298"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13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4229175-CCD7-FB1D-E279-086D265B7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7623C83B-6897-1167-4388-E86FAC8F8E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latin typeface=""/>
                <a:ea typeface="Times New Roman"/>
                <a:cs typeface="Times New Roman"/>
                <a:sym typeface="Times New Roman"/>
              </a:rPr>
              <a:t>Задача моделирования временного ряда. Стационарность</a:t>
            </a:r>
            <a:endParaRPr sz="2200" dirty="0">
              <a:latin typeface="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D4B7FF83-C839-D8DE-9558-DCF02B479D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742602"/>
            <a:ext cx="8521700" cy="1005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ru-RU" dirty="0"/>
            </a:br>
            <a:br>
              <a:rPr lang="ru-RU" dirty="0"/>
            </a:br>
            <a:endParaRPr lang="ru-RU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B35C85CA-0536-379F-E092-D591D2DBB6EC}"/>
              </a:ext>
            </a:extLst>
          </p:cNvPr>
          <p:cNvSpPr txBox="1"/>
          <p:nvPr/>
        </p:nvSpPr>
        <p:spPr>
          <a:xfrm>
            <a:off x="8578500" y="4833000"/>
            <a:ext cx="565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2FB664-18DF-96C5-7A08-600AC691DB01}"/>
                  </a:ext>
                </a:extLst>
              </p:cNvPr>
              <p:cNvSpPr txBox="1"/>
              <p:nvPr/>
            </p:nvSpPr>
            <p:spPr>
              <a:xfrm>
                <a:off x="311150" y="572700"/>
                <a:ext cx="8521700" cy="1108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Стохастический процесс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называется слабо стационарным, если его среднее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дисперсия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независимо от рассматриваемого периода времени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имеют постоянное значение, и автоковариация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зависит только от длины лага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между рассматриваемыми переменными.</a:t>
                </a:r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2FB664-18DF-96C5-7A08-600AC691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572700"/>
                <a:ext cx="8521700" cy="1108958"/>
              </a:xfrm>
              <a:prstGeom prst="rect">
                <a:avLst/>
              </a:prstGeom>
              <a:blipFill>
                <a:blip r:embed="rId3"/>
                <a:stretch>
                  <a:fillRect l="-298" t="-2273" r="-298" b="-34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5815E6-9AEA-1C14-EF23-BA47F9C3D865}"/>
                  </a:ext>
                </a:extLst>
              </p:cNvPr>
              <p:cNvSpPr txBox="1"/>
              <p:nvPr/>
            </p:nvSpPr>
            <p:spPr>
              <a:xfrm>
                <a:off x="2455775" y="1588170"/>
                <a:ext cx="4289250" cy="853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𝑐𝑜𝑛𝑠𝑡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algn="ctr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𝑐𝑜𝑛𝑠𝑡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5815E6-9AEA-1C14-EF23-BA47F9C3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775" y="1588170"/>
                <a:ext cx="4289250" cy="853823"/>
              </a:xfrm>
              <a:prstGeom prst="rect">
                <a:avLst/>
              </a:prstGeom>
              <a:blipFill>
                <a:blip r:embed="rId4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2891018-05C1-F947-4299-91FDFC4924BB}"/>
              </a:ext>
            </a:extLst>
          </p:cNvPr>
          <p:cNvSpPr txBox="1"/>
          <p:nvPr/>
        </p:nvSpPr>
        <p:spPr>
          <a:xfrm>
            <a:off x="202018" y="2571750"/>
            <a:ext cx="8630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Р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асширенный тест Дики-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Фулера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ADF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-тест)</a:t>
            </a:r>
            <a:r>
              <a:rPr lang="ru-RU" sz="1800" dirty="0">
                <a:effectLst/>
              </a:rPr>
              <a:t> </a:t>
            </a:r>
            <a:endParaRPr lang="ru-R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403709-E3E3-24DB-D22D-46CBE0D6D2C3}"/>
                  </a:ext>
                </a:extLst>
              </p:cNvPr>
              <p:cNvSpPr txBox="1"/>
              <p:nvPr/>
            </p:nvSpPr>
            <p:spPr>
              <a:xfrm>
                <a:off x="339550" y="3135343"/>
                <a:ext cx="85217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ряд содержит единичный корень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ru-RU" sz="16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ru-RU" sz="16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ряд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нестационарен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r>
                  <a:rPr lang="ru-RU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ряд не содержит единичный корень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&lt;1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ряд стационарен </a:t>
                </a:r>
              </a:p>
              <a:p>
                <a:pPr algn="just"/>
                <a:endParaRPr lang="ru-RU" sz="1600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Тестовая статистика рассчитывается на основе оценки коэффициента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модели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𝜌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или ее расширенных вариантах, включающих константу и тренд.</a:t>
                </a:r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403709-E3E3-24DB-D22D-46CBE0D6D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0" y="3135343"/>
                <a:ext cx="8521700" cy="1323439"/>
              </a:xfrm>
              <a:prstGeom prst="rect">
                <a:avLst/>
              </a:prstGeom>
              <a:blipFill>
                <a:blip r:embed="rId5"/>
                <a:stretch>
                  <a:fillRect l="-298" t="-952" b="-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78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9AD7222D-6863-FA60-0854-71445AEC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5BD50756-8453-D139-4E58-E1FE6427FA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0"/>
            <a:ext cx="8520600" cy="411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latin typeface=""/>
                <a:ea typeface="Times New Roman"/>
                <a:cs typeface="Times New Roman"/>
                <a:sym typeface="Times New Roman"/>
              </a:rPr>
              <a:t>Цель и задачи</a:t>
            </a:r>
            <a:endParaRPr sz="2200" dirty="0">
              <a:latin typeface="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B6B47AB1-BF81-0CDB-9F64-754C417BD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471168"/>
            <a:ext cx="85206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Цель работы: моделирование и анализ уровня медианной номинальной заработной платы в целом по экономике РФ за 2017-2024 гг. методами анализа временных рядов.</a:t>
            </a:r>
            <a:endParaRPr sz="2400" dirty="0">
              <a:latin typeface="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323E38DF-7367-29BE-B0EC-9886AA159B00}"/>
              </a:ext>
            </a:extLst>
          </p:cNvPr>
          <p:cNvSpPr txBox="1"/>
          <p:nvPr/>
        </p:nvSpPr>
        <p:spPr>
          <a:xfrm>
            <a:off x="311150" y="1291500"/>
            <a:ext cx="85206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Задачи:</a:t>
            </a:r>
            <a:endParaRPr lang="en-US" sz="1600" dirty="0">
              <a:solidFill>
                <a:schemeClr val="dk1"/>
              </a:solidFill>
              <a:latin typeface=""/>
              <a:ea typeface="Times New Roman"/>
              <a:cs typeface="Times New Roman"/>
              <a:sym typeface="Times New Roman"/>
            </a:endParaRPr>
          </a:p>
          <a:p>
            <a:pPr marL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7A731"/>
                </a:solidFill>
                <a:latin typeface=""/>
                <a:ea typeface="Times New Roman"/>
                <a:cs typeface="Times New Roman"/>
                <a:sym typeface="Times New Roman"/>
              </a:rPr>
              <a:t>▶︎</a:t>
            </a:r>
            <a:r>
              <a:rPr lang="en-US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рассмотреть понятие медианной заработной платы и методику расчета;</a:t>
            </a:r>
            <a:endParaRPr lang="en-US" sz="1600" dirty="0">
              <a:solidFill>
                <a:schemeClr val="dk1"/>
              </a:solidFill>
              <a:latin typeface=""/>
              <a:ea typeface="Times New Roman"/>
              <a:cs typeface="Times New Roman"/>
              <a:sym typeface="Times New Roman"/>
            </a:endParaRPr>
          </a:p>
          <a:p>
            <a:pPr marL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7A731"/>
                </a:solidFill>
                <a:latin typeface=""/>
                <a:ea typeface="Times New Roman"/>
                <a:cs typeface="Times New Roman"/>
                <a:sym typeface="Times New Roman"/>
              </a:rPr>
              <a:t>▶︎</a:t>
            </a:r>
            <a:r>
              <a:rPr lang="en-US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изучить и описать данные о средней и медианной заработной плате в РФ; </a:t>
            </a:r>
            <a:endParaRPr lang="en-US" sz="1600" dirty="0">
              <a:solidFill>
                <a:schemeClr val="dk1"/>
              </a:solidFill>
              <a:latin typeface=""/>
              <a:ea typeface="Times New Roman"/>
              <a:cs typeface="Times New Roman"/>
              <a:sym typeface="Times New Roman"/>
            </a:endParaRPr>
          </a:p>
          <a:p>
            <a:pPr marL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7A731"/>
                </a:solidFill>
                <a:latin typeface=""/>
                <a:ea typeface="Times New Roman"/>
                <a:cs typeface="Times New Roman"/>
                <a:sym typeface="Times New Roman"/>
              </a:rPr>
              <a:t>▶︎</a:t>
            </a:r>
            <a:r>
              <a:rPr lang="en-US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для временного ряда медианной заработной платы подобрать модели и оценить их</a:t>
            </a:r>
            <a:r>
              <a:rPr lang="en-US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качество;</a:t>
            </a:r>
            <a:endParaRPr lang="en-US" sz="1600" dirty="0">
              <a:solidFill>
                <a:schemeClr val="dk1"/>
              </a:solidFill>
              <a:latin typeface=""/>
              <a:ea typeface="Times New Roman"/>
              <a:cs typeface="Times New Roman"/>
              <a:sym typeface="Times New Roman"/>
            </a:endParaRPr>
          </a:p>
          <a:p>
            <a:pPr marL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7A731"/>
                </a:solidFill>
                <a:latin typeface=""/>
                <a:ea typeface="Times New Roman"/>
                <a:cs typeface="Times New Roman"/>
                <a:sym typeface="Times New Roman"/>
              </a:rPr>
              <a:t>▶︎</a:t>
            </a:r>
            <a:r>
              <a:rPr lang="en-US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600" dirty="0">
                <a:solidFill>
                  <a:schemeClr val="dk1"/>
                </a:solidFill>
                <a:latin typeface=""/>
                <a:ea typeface="Times New Roman"/>
                <a:cs typeface="Times New Roman"/>
                <a:sym typeface="Times New Roman"/>
              </a:rPr>
              <a:t>построить прогноз на следующие 12 месяцев.</a:t>
            </a:r>
            <a:endParaRPr sz="1600" dirty="0">
              <a:solidFill>
                <a:schemeClr val="dk1"/>
              </a:solidFill>
              <a:latin typeface="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120F1450-0FB6-9617-6C1D-1D70E839865F}"/>
              </a:ext>
            </a:extLst>
          </p:cNvPr>
          <p:cNvSpPr txBox="1"/>
          <p:nvPr/>
        </p:nvSpPr>
        <p:spPr>
          <a:xfrm>
            <a:off x="8578500" y="4833000"/>
            <a:ext cx="565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03FBC-D865-8B9A-4F83-90C8E0560729}"/>
              </a:ext>
            </a:extLst>
          </p:cNvPr>
          <p:cNvSpPr txBox="1"/>
          <p:nvPr/>
        </p:nvSpPr>
        <p:spPr>
          <a:xfrm>
            <a:off x="311150" y="3916958"/>
            <a:ext cx="852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latin typeface=""/>
                <a:cs typeface="Times New Roman" panose="02020603050405020304" pitchFamily="18" charset="0"/>
              </a:rPr>
              <a:t>Методы: эконометрические методы анализа временных рядов.</a:t>
            </a:r>
          </a:p>
          <a:p>
            <a:pPr algn="just"/>
            <a:r>
              <a:rPr lang="ru-RU" sz="1600" dirty="0">
                <a:latin typeface=""/>
                <a:cs typeface="Times New Roman" panose="02020603050405020304" pitchFamily="18" charset="0"/>
              </a:rPr>
              <a:t>ППП: </a:t>
            </a:r>
            <a:r>
              <a:rPr lang="en-US" sz="16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r>
              <a:rPr lang="ru-RU" sz="16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версии 2023.12.0+369 с использованием языка программирования </a:t>
            </a:r>
            <a:r>
              <a:rPr lang="en-US" sz="16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ru-RU" sz="1600" dirty="0"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sz="16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version</a:t>
            </a:r>
            <a:r>
              <a:rPr lang="ru-RU" sz="16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 4.4.3)</a:t>
            </a:r>
            <a:r>
              <a:rPr lang="ru-RU" sz="1600" dirty="0">
                <a:effectLst/>
                <a:latin typeface=""/>
                <a:cs typeface="Times New Roman" panose="02020603050405020304" pitchFamily="18" charset="0"/>
              </a:rPr>
              <a:t> </a:t>
            </a:r>
            <a:endParaRPr lang="ru-RU" sz="1600" dirty="0">
              <a:latin typeface="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42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88655942-3BB2-BFBA-F207-ECB94E47F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9EF650EE-0824-FF8F-7314-7331118A1A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latin typeface="Times New Roman"/>
                <a:ea typeface="Times New Roman"/>
                <a:cs typeface="Times New Roman"/>
                <a:sym typeface="Times New Roman"/>
              </a:rPr>
              <a:t>Задача моделирования временного ряда. Приведение к стационарности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3C725E43-0FF1-BB6F-3AC4-2FAB4FA82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742602"/>
            <a:ext cx="8521700" cy="1005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ru-RU" dirty="0"/>
            </a:br>
            <a:br>
              <a:rPr lang="ru-RU" dirty="0"/>
            </a:br>
            <a:endParaRPr lang="ru-RU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F2D86E54-BD57-A914-23B0-BDAE447E33FB}"/>
              </a:ext>
            </a:extLst>
          </p:cNvPr>
          <p:cNvSpPr txBox="1"/>
          <p:nvPr/>
        </p:nvSpPr>
        <p:spPr>
          <a:xfrm>
            <a:off x="8578499" y="4833000"/>
            <a:ext cx="70498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29BE10-97EE-86B8-FB2F-4842DD017E0D}"/>
                  </a:ext>
                </a:extLst>
              </p:cNvPr>
              <p:cNvSpPr txBox="1"/>
              <p:nvPr/>
            </p:nvSpPr>
            <p:spPr>
              <a:xfrm>
                <a:off x="311150" y="589372"/>
                <a:ext cx="8521700" cy="1573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𝜆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если </m:t>
                                </m:r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≠0,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если 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=0,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i="1" dirty="0">
                    <a:solidFill>
                      <a:srgbClr val="40404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—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исходное значение временного ряда в момент времени</a:t>
                </a:r>
                <a:r>
                  <a:rPr lang="ru-R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— параметр преобразования.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29BE10-97EE-86B8-FB2F-4842DD017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589372"/>
                <a:ext cx="8521700" cy="1573444"/>
              </a:xfrm>
              <a:prstGeom prst="rect">
                <a:avLst/>
              </a:prstGeom>
              <a:blipFill>
                <a:blip r:embed="rId3"/>
                <a:stretch>
                  <a:fillRect l="-149" t="-91200" b="-1464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809EC9-5D07-EDA8-8F4F-4CEA095FC29B}"/>
                  </a:ext>
                </a:extLst>
              </p:cNvPr>
              <p:cNvSpPr txBox="1"/>
              <p:nvPr/>
            </p:nvSpPr>
            <p:spPr>
              <a:xfrm>
                <a:off x="357594" y="2683434"/>
                <a:ext cx="8475256" cy="542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ru-RU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bSup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>
                  <a:latin typeface="Times New Roman" panose="02020603050405020304" pitchFamily="18" charset="0"/>
                </a:endParaRPr>
              </a:p>
              <a:p>
                <a:pPr algn="just"/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оператор лага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— период сезонности,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порядок сезонного дифференцирования.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809EC9-5D07-EDA8-8F4F-4CEA095FC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4" y="2683434"/>
                <a:ext cx="8475256" cy="542777"/>
              </a:xfrm>
              <a:prstGeom prst="rect">
                <a:avLst/>
              </a:prstGeom>
              <a:blipFill>
                <a:blip r:embed="rId4"/>
                <a:stretch>
                  <a:fillRect l="-299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333DF-CFA3-4BDE-AE16-547CF10DD20F}"/>
                  </a:ext>
                </a:extLst>
              </p:cNvPr>
              <p:cNvSpPr txBox="1"/>
              <p:nvPr/>
            </p:nvSpPr>
            <p:spPr>
              <a:xfrm>
                <a:off x="311150" y="589372"/>
                <a:ext cx="8386283" cy="417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ru-RU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1. Л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огарифмическое преобразование — степенное преобразование Бокса-Кокса при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333DF-CFA3-4BDE-AE16-547CF10DD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589372"/>
                <a:ext cx="8386283" cy="417422"/>
              </a:xfrm>
              <a:prstGeom prst="rect">
                <a:avLst/>
              </a:prstGeom>
              <a:blipFill>
                <a:blip r:embed="rId5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B85A1D-F18A-AEBC-30CB-EDAA2798C612}"/>
                  </a:ext>
                </a:extLst>
              </p:cNvPr>
              <p:cNvSpPr txBox="1"/>
              <p:nvPr/>
            </p:nvSpPr>
            <p:spPr>
              <a:xfrm>
                <a:off x="311150" y="2264501"/>
                <a:ext cx="84752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2. С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езонное дифференцирование порядка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периодом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ru-RU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B85A1D-F18A-AEBC-30CB-EDAA2798C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2264501"/>
                <a:ext cx="8475256" cy="338554"/>
              </a:xfrm>
              <a:prstGeom prst="rect">
                <a:avLst/>
              </a:prstGeom>
              <a:blipFill>
                <a:blip r:embed="rId6"/>
                <a:stretch>
                  <a:fillRect t="-3704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8C3853-0365-53B4-5537-DB268F9E220D}"/>
                  </a:ext>
                </a:extLst>
              </p:cNvPr>
              <p:cNvSpPr txBox="1"/>
              <p:nvPr/>
            </p:nvSpPr>
            <p:spPr>
              <a:xfrm>
                <a:off x="311151" y="4032424"/>
                <a:ext cx="8475255" cy="550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∇</m:t>
                    </m:r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ru-RU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  <a:p>
                <a:pPr algn="just"/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∇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значение исходного ряда в моменты времени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dirty="0">
                    <a:effectLst/>
                  </a:rPr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8C3853-0365-53B4-5537-DB268F9E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1" y="4032424"/>
                <a:ext cx="8475255" cy="550920"/>
              </a:xfrm>
              <a:prstGeom prst="rect">
                <a:avLst/>
              </a:prstGeom>
              <a:blipFill>
                <a:blip r:embed="rId7"/>
                <a:stretch>
                  <a:fillRect l="-150" b="-11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008B22-44DD-7399-7B28-8CC07AFE4858}"/>
                  </a:ext>
                </a:extLst>
              </p:cNvPr>
              <p:cNvSpPr txBox="1"/>
              <p:nvPr/>
            </p:nvSpPr>
            <p:spPr>
              <a:xfrm>
                <a:off x="334372" y="3525350"/>
                <a:ext cx="84752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3. Д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ифференцирование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 порядка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008B22-44DD-7399-7B28-8CC07AFE4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72" y="3525350"/>
                <a:ext cx="8475256" cy="338554"/>
              </a:xfrm>
              <a:prstGeom prst="rect">
                <a:avLst/>
              </a:prstGeom>
              <a:blipFill>
                <a:blip r:embed="rId8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19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64B7A2D-4944-4DF8-C4F2-0876DA39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90769249-E130-D4EA-8065-AE5837DC74CC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2250" y="0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 algn="ctr"/>
                <a:r>
                  <a:rPr lang="ru-RU" sz="24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Прогноз на тестовой выборке</a:t>
                </a:r>
                <a:br>
                  <a:rPr lang="ru-RU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𝑆𝐴𝑅𝐼𝑀𝐴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(0,1,1)(0,1,1)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sz="22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90769249-E130-D4EA-8065-AE5837DC74C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2250" y="0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b="-391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8F7BB9-AFC4-1C73-039D-3F91AC7F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81" r="3883" b="10502"/>
          <a:stretch/>
        </p:blipFill>
        <p:spPr>
          <a:xfrm>
            <a:off x="312250" y="753663"/>
            <a:ext cx="5235677" cy="2433054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1CC6E64-E778-E0BC-5B3A-C990C1B3A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68558"/>
              </p:ext>
            </p:extLst>
          </p:nvPr>
        </p:nvGraphicFramePr>
        <p:xfrm>
          <a:off x="312250" y="3314780"/>
          <a:ext cx="8520601" cy="1535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1334">
                  <a:extLst>
                    <a:ext uri="{9D8B030D-6E8A-4147-A177-3AD203B41FA5}">
                      <a16:colId xmlns:a16="http://schemas.microsoft.com/office/drawing/2014/main" val="1861709081"/>
                    </a:ext>
                  </a:extLst>
                </a:gridCol>
                <a:gridCol w="1144963">
                  <a:extLst>
                    <a:ext uri="{9D8B030D-6E8A-4147-A177-3AD203B41FA5}">
                      <a16:colId xmlns:a16="http://schemas.microsoft.com/office/drawing/2014/main" val="1153513588"/>
                    </a:ext>
                  </a:extLst>
                </a:gridCol>
                <a:gridCol w="1049551">
                  <a:extLst>
                    <a:ext uri="{9D8B030D-6E8A-4147-A177-3AD203B41FA5}">
                      <a16:colId xmlns:a16="http://schemas.microsoft.com/office/drawing/2014/main" val="1189430156"/>
                    </a:ext>
                  </a:extLst>
                </a:gridCol>
                <a:gridCol w="1254009">
                  <a:extLst>
                    <a:ext uri="{9D8B030D-6E8A-4147-A177-3AD203B41FA5}">
                      <a16:colId xmlns:a16="http://schemas.microsoft.com/office/drawing/2014/main" val="1138904096"/>
                    </a:ext>
                  </a:extLst>
                </a:gridCol>
                <a:gridCol w="1144966">
                  <a:extLst>
                    <a:ext uri="{9D8B030D-6E8A-4147-A177-3AD203B41FA5}">
                      <a16:colId xmlns:a16="http://schemas.microsoft.com/office/drawing/2014/main" val="3542461726"/>
                    </a:ext>
                  </a:extLst>
                </a:gridCol>
                <a:gridCol w="1376372">
                  <a:extLst>
                    <a:ext uri="{9D8B030D-6E8A-4147-A177-3AD203B41FA5}">
                      <a16:colId xmlns:a16="http://schemas.microsoft.com/office/drawing/2014/main" val="422244467"/>
                    </a:ext>
                  </a:extLst>
                </a:gridCol>
                <a:gridCol w="1419406">
                  <a:extLst>
                    <a:ext uri="{9D8B030D-6E8A-4147-A177-3AD203B41FA5}">
                      <a16:colId xmlns:a16="http://schemas.microsoft.com/office/drawing/2014/main" val="3206082091"/>
                    </a:ext>
                  </a:extLst>
                </a:gridCol>
              </a:tblGrid>
              <a:tr h="431372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Месяц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Прогноз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 руб.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Факт, руб.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Отклонение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100" b="0" dirty="0" err="1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руб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.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Отклонение,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%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Нижняя граница ДИ, руб.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Верхняя граница ДИ, руб.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96895"/>
                  </a:ext>
                </a:extLst>
              </a:tr>
              <a:tr h="157921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Январь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55 228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,9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56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501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272,1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2,3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800,1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57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769,6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317801"/>
                  </a:ext>
                </a:extLst>
              </a:tr>
              <a:tr h="18506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Февраль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54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013,6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56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196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182,4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4,04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51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158,8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57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027,7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985696"/>
                  </a:ext>
                </a:extLst>
              </a:tr>
              <a:tr h="187306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Март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56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210,1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56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817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606,9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1,08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817,9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59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820,2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136021"/>
                  </a:ext>
                </a:extLst>
              </a:tr>
              <a:tr h="194532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Апрель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56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013,9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57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471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457,2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2,6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264,3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032,4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406798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Май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247,1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61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702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454,9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2,41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55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856,3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983,1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985273"/>
                  </a:ext>
                </a:extLst>
              </a:tr>
              <a:tr h="187479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Июнь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203,2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425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221,8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1,9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59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174,6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69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"/>
                          <a:cs typeface="Times New Roman" panose="02020603050405020304" pitchFamily="18" charset="0"/>
                        </a:rPr>
                        <a:t>659,2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06" marR="603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723495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71D5B9-F567-2F57-DD77-98B1DD4664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167" t="91683" r="26709" b="-145"/>
          <a:stretch/>
        </p:blipFill>
        <p:spPr>
          <a:xfrm>
            <a:off x="5987845" y="2679125"/>
            <a:ext cx="2004011" cy="250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8CB20-7AEB-885E-1A86-3B70B326053B}"/>
              </a:ext>
            </a:extLst>
          </p:cNvPr>
          <p:cNvSpPr txBox="1"/>
          <p:nvPr/>
        </p:nvSpPr>
        <p:spPr>
          <a:xfrm>
            <a:off x="5987845" y="1305500"/>
            <a:ext cx="243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.2017-12.2023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01.2024-12.2024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60AB2775-A36E-6833-8987-B3823CCCFAEB}"/>
              </a:ext>
            </a:extLst>
          </p:cNvPr>
          <p:cNvSpPr txBox="1"/>
          <p:nvPr/>
        </p:nvSpPr>
        <p:spPr>
          <a:xfrm>
            <a:off x="8578499" y="4833000"/>
            <a:ext cx="70498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0390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EA08155F-FDFB-9F8A-89D8-8814B45F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9460DAD3-2DB6-D970-0689-0D7ADB8E4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latin typeface="Times New Roman"/>
                <a:ea typeface="Times New Roman"/>
                <a:cs typeface="Times New Roman"/>
                <a:sym typeface="Times New Roman"/>
              </a:rPr>
              <a:t>Задача моделирования временного ряда. </a:t>
            </a:r>
            <a:r>
              <a:rPr lang="ru-RU" sz="2200" dirty="0">
                <a:latin typeface="Times New Roman"/>
                <a:ea typeface="Times New Roman"/>
                <a:cs typeface="Times New Roman"/>
                <a:sym typeface="Times New Roman"/>
              </a:rPr>
              <a:t>Проверка модели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B169B5C2-E947-6D5B-C562-B4895B0715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742602"/>
            <a:ext cx="8521700" cy="1005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ru-RU" dirty="0"/>
            </a:br>
            <a:br>
              <a:rPr lang="ru-RU" dirty="0"/>
            </a:br>
            <a:endParaRPr lang="ru-RU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4EB28D1A-733F-5137-FEBE-5C1C97A4B2D4}"/>
              </a:ext>
            </a:extLst>
          </p:cNvPr>
          <p:cNvSpPr txBox="1"/>
          <p:nvPr/>
        </p:nvSpPr>
        <p:spPr>
          <a:xfrm>
            <a:off x="8499764" y="4833000"/>
            <a:ext cx="644236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4E0A1-0111-7853-4253-BD137BAD772E}"/>
              </a:ext>
            </a:extLst>
          </p:cNvPr>
          <p:cNvSpPr txBox="1"/>
          <p:nvPr/>
        </p:nvSpPr>
        <p:spPr>
          <a:xfrm>
            <a:off x="340650" y="2213351"/>
            <a:ext cx="852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остатков модели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1764-3681-4A48-EEED-BEFDF64EB48D}"/>
              </a:ext>
            </a:extLst>
          </p:cNvPr>
          <p:cNvSpPr txBox="1"/>
          <p:nvPr/>
        </p:nvSpPr>
        <p:spPr>
          <a:xfrm>
            <a:off x="311150" y="572700"/>
            <a:ext cx="852060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оценки точности прогнозной модели используется среднеквадратичная ошибка (RMSE):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4943AB-5421-3FBC-0C91-118E12744D64}"/>
                  </a:ext>
                </a:extLst>
              </p:cNvPr>
              <p:cNvSpPr txBox="1"/>
              <p:nvPr/>
            </p:nvSpPr>
            <p:spPr>
              <a:xfrm>
                <a:off x="2125980" y="829411"/>
                <a:ext cx="5234940" cy="819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ru-RU" sz="1600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ru-RU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1600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ru-RU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6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</m:nary>
                                </m:e>
                                <m:sup>
                                  <m:r>
                                    <a:rPr lang="ru-RU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sz="160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4943AB-5421-3FBC-0C91-118E12744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80" y="829411"/>
                <a:ext cx="5234940" cy="819840"/>
              </a:xfrm>
              <a:prstGeom prst="rect">
                <a:avLst/>
              </a:prstGeom>
              <a:blipFill>
                <a:blip r:embed="rId3"/>
                <a:stretch>
                  <a:fillRect t="-25758" b="-348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970476-7F53-0E4A-206D-3ABB1204A65F}"/>
                  </a:ext>
                </a:extLst>
              </p:cNvPr>
              <p:cNvSpPr txBox="1"/>
              <p:nvPr/>
            </p:nvSpPr>
            <p:spPr>
              <a:xfrm>
                <a:off x="340650" y="1519488"/>
                <a:ext cx="85206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000"/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количество наблюдений,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фактические значение зависимой переменной для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 наблюдения,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значение зависимой переменной, предсказанное моделью.</a:t>
                </a:r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970476-7F53-0E4A-206D-3ABB1204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0" y="1519488"/>
                <a:ext cx="8520600" cy="58477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E801BF32-A4E7-1033-AFD1-4631AEE03C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710928"/>
                  </p:ext>
                </p:extLst>
              </p:nvPr>
            </p:nvGraphicFramePr>
            <p:xfrm>
              <a:off x="311149" y="2596039"/>
              <a:ext cx="9082233" cy="25747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64296">
                      <a:extLst>
                        <a:ext uri="{9D8B030D-6E8A-4147-A177-3AD203B41FA5}">
                          <a16:colId xmlns:a16="http://schemas.microsoft.com/office/drawing/2014/main" val="896422526"/>
                        </a:ext>
                      </a:extLst>
                    </a:gridCol>
                    <a:gridCol w="4817937">
                      <a:extLst>
                        <a:ext uri="{9D8B030D-6E8A-4147-A177-3AD203B41FA5}">
                          <a16:colId xmlns:a16="http://schemas.microsoft.com/office/drawing/2014/main" val="1503002438"/>
                        </a:ext>
                      </a:extLst>
                    </a:gridCol>
                  </a:tblGrid>
                  <a:tr h="2547461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ru-RU" sz="1600" b="1" i="0" u="none" strike="noStrike" dirty="0">
                              <a:solidFill>
                                <a:srgbClr val="40404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Тест </a:t>
                          </a:r>
                          <a:r>
                            <a:rPr lang="ru-RU" sz="1600" b="1" i="0" u="none" strike="noStrike" dirty="0" err="1">
                              <a:solidFill>
                                <a:srgbClr val="40404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Льюнга</a:t>
                          </a:r>
                          <a:r>
                            <a:rPr lang="ru-RU" sz="1600" b="1" i="0" u="none" strike="noStrike" dirty="0">
                              <a:solidFill>
                                <a:srgbClr val="40404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-Бокса (</a:t>
                          </a:r>
                          <a:r>
                            <a:rPr lang="en" sz="1600" b="1" i="0" u="none" strike="noStrike" dirty="0">
                              <a:solidFill>
                                <a:srgbClr val="40404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Ljung-Box Test)</a:t>
                          </a:r>
                          <a:endParaRPr lang="ru-RU" sz="1600" b="1" dirty="0">
                            <a:solidFill>
                              <a:srgbClr val="40404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" sz="1600" b="0" i="1" u="none" strike="noStrike" smtClean="0">
                                      <a:solidFill>
                                        <a:srgbClr val="40404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u="none" strike="noStrike" smtClean="0">
                                      <a:solidFill>
                                        <a:srgbClr val="40404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u="none" strike="noStrike" smtClean="0">
                                      <a:solidFill>
                                        <a:srgbClr val="40404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sz="1600" b="0" i="0" u="none" strike="noStrike" dirty="0">
                              <a:solidFill>
                                <a:srgbClr val="40404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ru-RU" sz="1600" b="0" i="0" u="none" strike="noStrike" dirty="0">
                              <a:solidFill>
                                <a:srgbClr val="40404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Остатки независимы (нет автокорреляции)</a:t>
                          </a:r>
                        </a:p>
                        <a:p>
                          <a:pPr algn="just">
                            <a:spcBef>
                              <a:spcPts val="300"/>
                            </a:spcBef>
                          </a:pPr>
                          <a:r>
                            <a:rPr lang="ru-RU" sz="1600" dirty="0">
                              <a:solidFill>
                                <a:srgbClr val="40404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Статистика теста:</a:t>
                          </a:r>
                        </a:p>
                        <a:p>
                          <a:pPr algn="just">
                            <a:spcBef>
                              <a:spcPts val="30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smtClean="0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  <m:r>
                                  <a:rPr lang="en-US" sz="1600" b="0" i="1" u="none" strike="noStrike" smtClean="0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600" b="0" i="1" u="none" strike="noStrike" smtClean="0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1600" b="0" i="1" u="none" strike="noStrike" smtClean="0">
                                        <a:solidFill>
                                          <a:srgbClr val="40404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u="none" strike="noStrike" smtClean="0">
                                        <a:solidFill>
                                          <a:srgbClr val="40404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b="0" i="1" u="none" strike="noStrike" smtClean="0">
                                        <a:solidFill>
                                          <a:srgbClr val="40404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  <m:nary>
                                  <m:naryPr>
                                    <m:chr m:val="∑"/>
                                    <m:ctrlPr>
                                      <a:rPr lang="en-US" sz="1600" b="0" i="1" u="none" strike="noStrike" smtClean="0">
                                        <a:solidFill>
                                          <a:srgbClr val="40404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600" b="0" i="1" u="none" strike="noStrike" smtClean="0">
                                        <a:solidFill>
                                          <a:srgbClr val="40404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b="0" i="1" u="none" strike="noStrike" smtClean="0">
                                        <a:solidFill>
                                          <a:srgbClr val="40404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b="0" i="1" u="none" strike="noStrike" smtClean="0">
                                        <a:solidFill>
                                          <a:srgbClr val="40404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sz="1600" b="0" i="1" u="none" strike="noStrike" smtClean="0">
                                            <a:solidFill>
                                              <a:srgbClr val="40404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600" b="0" i="1" u="none" strike="noStrike" smtClean="0">
                                                <a:solidFill>
                                                  <a:srgbClr val="40404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600" b="0" i="1" u="none" strike="noStrike" smtClean="0">
                                                    <a:solidFill>
                                                      <a:srgbClr val="40404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b="0" i="1" u="none" strike="noStrike" smtClean="0">
                                                    <a:solidFill>
                                                      <a:srgbClr val="40404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b="0" i="1" u="none" strike="noStrike" smtClean="0">
                                                <a:solidFill>
                                                  <a:srgbClr val="40404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0" i="1" u="none" strike="noStrike" smtClean="0">
                                                <a:solidFill>
                                                  <a:srgbClr val="40404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600" b="0" i="1" u="none" strike="noStrike" smtClean="0">
                                            <a:solidFill>
                                              <a:srgbClr val="40404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1600" b="0" i="1" u="none" strike="noStrike" smtClean="0">
                                            <a:solidFill>
                                              <a:srgbClr val="40404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0" i="1" u="none" strike="noStrike" smtClean="0">
                                            <a:solidFill>
                                              <a:srgbClr val="40404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e>
                                </m:nary>
                                <m:r>
                                  <a:rPr lang="en-US" sz="1600" b="0" i="1" u="none" strike="noStrike" smtClean="0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40404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>
                            <a:spcBef>
                              <a:spcPts val="300"/>
                            </a:spcBef>
                          </a:pPr>
                          <a:r>
                            <a:rPr lang="ru-RU" sz="1600" b="0" dirty="0">
                              <a:solidFill>
                                <a:srgbClr val="40404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600" b="0" dirty="0">
                              <a:solidFill>
                                <a:srgbClr val="40404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— </a:t>
                          </a:r>
                          <a:r>
                            <a:rPr lang="ru-RU" sz="1600" b="0" dirty="0">
                              <a:solidFill>
                                <a:srgbClr val="40404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максимальный проверяемый лаг,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ru-RU" sz="1600" b="0" i="0" u="none" strike="noStrike" dirty="0">
                              <a:solidFill>
                                <a:srgbClr val="40404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— выборочная автокорреляция остатков на лаге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u="none" strike="noStrike" smtClean="0"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600" b="0" i="0" u="none" strike="noStrike" dirty="0">
                              <a:solidFill>
                                <a:srgbClr val="40404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endParaRPr lang="ru-RU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600" b="1" i="0" u="none" strike="noStrike" dirty="0">
                              <a:solidFill>
                                <a:srgbClr val="40404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Тест </a:t>
                          </a:r>
                          <a:r>
                            <a:rPr lang="ru-RU" sz="16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Шапиро-</a:t>
                          </a:r>
                          <a:r>
                            <a:rPr lang="ru-RU" sz="1600" b="1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Уилка</a:t>
                          </a:r>
                          <a:r>
                            <a:rPr lang="en-US" sz="16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(Shapiro-Wilk Test)</a:t>
                          </a:r>
                          <a:endParaRPr lang="ru-RU" sz="16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" sz="1600" b="0" i="1" u="none" strike="noStrike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u="none" strike="noStrike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u="none" strike="noStrike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ru-RU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Остатки </a:t>
                          </a:r>
                          <a14:m>
                            <m:oMath xmlns:m="http://schemas.openxmlformats.org/officeDocument/2006/math">
                              <m:r>
                                <a:rPr lang="ru-RU" sz="1600" b="0" i="1" u="none" strike="noStrike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~</m:t>
                              </m:r>
                              <m:r>
                                <a:rPr lang="en-US" sz="1600" b="0" i="1" u="none" strike="noStrike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sz="1600" b="0" i="1" u="none" strike="noStrike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(0,</m:t>
                              </m:r>
                              <m:sSup>
                                <m:sSupPr>
                                  <m:ctrlPr>
                                    <a:rPr lang="en-US" sz="1600" b="0" i="1" u="none" strike="noStrike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u="none" strike="noStrike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i="1" u="none" strike="noStrike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u="none" strike="noStrike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" sz="16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u-RU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отвергается,</a:t>
                          </a:r>
                          <a:r>
                            <a:rPr lang="ru-RU" sz="16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если:</a:t>
                          </a:r>
                        </a:p>
                        <a:p>
                          <a:endParaRPr lang="ru-RU" sz="16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𝑐𝑟𝑖𝑡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ru-RU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где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𝑐𝑟𝑖𝑡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—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критическое значение статистики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oMath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для уровня значимости </a:t>
                          </a:r>
                          <a14:m>
                            <m:oMath xmlns:m="http://schemas.openxmlformats.org/officeDocument/2006/math">
                              <m:r>
                                <a:rPr lang="ru-RU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и объема выборки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12870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E801BF32-A4E7-1033-AFD1-4631AEE03C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710928"/>
                  </p:ext>
                </p:extLst>
              </p:nvPr>
            </p:nvGraphicFramePr>
            <p:xfrm>
              <a:off x="311149" y="2596039"/>
              <a:ext cx="9082233" cy="25747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64296">
                      <a:extLst>
                        <a:ext uri="{9D8B030D-6E8A-4147-A177-3AD203B41FA5}">
                          <a16:colId xmlns:a16="http://schemas.microsoft.com/office/drawing/2014/main" val="896422526"/>
                        </a:ext>
                      </a:extLst>
                    </a:gridCol>
                    <a:gridCol w="4817937">
                      <a:extLst>
                        <a:ext uri="{9D8B030D-6E8A-4147-A177-3AD203B41FA5}">
                          <a16:colId xmlns:a16="http://schemas.microsoft.com/office/drawing/2014/main" val="1503002438"/>
                        </a:ext>
                      </a:extLst>
                    </a:gridCol>
                  </a:tblGrid>
                  <a:tr h="257473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490" r="-113988" b="-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88421" t="-490" r="-789" b="-7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12870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9861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желт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8D4F1DB-8638-9456-8D2C-A51CEC6D1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42" y="874952"/>
            <a:ext cx="6257471" cy="3369844"/>
          </a:xfrm>
          <a:prstGeom prst="rect">
            <a:avLst/>
          </a:prstGeom>
        </p:spPr>
      </p:pic>
      <p:sp>
        <p:nvSpPr>
          <p:cNvPr id="73" name="Google Shape;73;p15"/>
          <p:cNvSpPr txBox="1"/>
          <p:nvPr/>
        </p:nvSpPr>
        <p:spPr>
          <a:xfrm>
            <a:off x="8578500" y="4833000"/>
            <a:ext cx="565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71;p15">
            <a:extLst>
              <a:ext uri="{FF2B5EF4-FFF2-40B4-BE49-F238E27FC236}">
                <a16:creationId xmlns:a16="http://schemas.microsoft.com/office/drawing/2014/main" id="{651D1F1A-FFBC-41DD-95A9-D8D9AE5DE21A}"/>
              </a:ext>
            </a:extLst>
          </p:cNvPr>
          <p:cNvSpPr txBox="1">
            <a:spLocks/>
          </p:cNvSpPr>
          <p:nvPr/>
        </p:nvSpPr>
        <p:spPr>
          <a:xfrm>
            <a:off x="303714" y="1632710"/>
            <a:ext cx="3716596" cy="145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ru-RU" sz="1600" dirty="0">
              <a:solidFill>
                <a:srgbClr val="000000"/>
              </a:solidFill>
              <a:latin typeface="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464A6A"/>
                </a:solidFill>
                <a:latin typeface=""/>
                <a:cs typeface="Times New Roman" panose="02020603050405020304" pitchFamily="18" charset="0"/>
              </a:rPr>
              <a:t>◉</a:t>
            </a:r>
            <a:r>
              <a:rPr lang="en-US" sz="1400" dirty="0">
                <a:solidFill>
                  <a:schemeClr val="tx1"/>
                </a:solidFill>
                <a:latin typeface="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"/>
                <a:cs typeface="Times New Roman" panose="02020603050405020304" pitchFamily="18" charset="0"/>
              </a:rPr>
              <a:t>МРОТ (с 2021 года)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464A6A"/>
                </a:solidFill>
                <a:latin typeface=""/>
                <a:cs typeface="Times New Roman" panose="02020603050405020304" pitchFamily="18" charset="0"/>
              </a:rPr>
              <a:t>◉</a:t>
            </a:r>
            <a:r>
              <a:rPr lang="en-US" sz="1400" dirty="0">
                <a:solidFill>
                  <a:schemeClr val="tx1"/>
                </a:solidFill>
                <a:latin typeface="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"/>
                <a:cs typeface="Times New Roman" panose="02020603050405020304" pitchFamily="18" charset="0"/>
              </a:rPr>
              <a:t>Размер прожиточного минимума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464A6A"/>
                </a:solidFill>
                <a:latin typeface=""/>
                <a:cs typeface="Times New Roman" panose="02020603050405020304" pitchFamily="18" charset="0"/>
              </a:rPr>
              <a:t>◉</a:t>
            </a:r>
            <a:r>
              <a:rPr lang="en-US" sz="1400" dirty="0">
                <a:solidFill>
                  <a:schemeClr val="tx1"/>
                </a:solidFill>
                <a:latin typeface="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"/>
                <a:cs typeface="Times New Roman" panose="02020603050405020304" pitchFamily="18" charset="0"/>
              </a:rPr>
              <a:t>Размер социальных пособий и выплат</a:t>
            </a:r>
            <a:endParaRPr lang="en-US" sz="1400" dirty="0">
              <a:solidFill>
                <a:schemeClr val="tx1"/>
              </a:solidFill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12" name="Google Shape;70;p15">
            <a:extLst>
              <a:ext uri="{FF2B5EF4-FFF2-40B4-BE49-F238E27FC236}">
                <a16:creationId xmlns:a16="http://schemas.microsoft.com/office/drawing/2014/main" id="{0E6E2933-5649-2FB5-46F3-4AB5AE4FE10D}"/>
              </a:ext>
            </a:extLst>
          </p:cNvPr>
          <p:cNvSpPr txBox="1">
            <a:spLocks/>
          </p:cNvSpPr>
          <p:nvPr/>
        </p:nvSpPr>
        <p:spPr>
          <a:xfrm>
            <a:off x="311150" y="-79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200" dirty="0">
                <a:latin typeface=""/>
                <a:ea typeface="Times New Roman"/>
                <a:cs typeface="Times New Roman"/>
                <a:sym typeface="Times New Roman"/>
              </a:rPr>
              <a:t>Дифференциация доходов и неравенство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9ECFA-1D29-CAD4-713F-F18532A03FC3}"/>
              </a:ext>
            </a:extLst>
          </p:cNvPr>
          <p:cNvSpPr txBox="1"/>
          <p:nvPr/>
        </p:nvSpPr>
        <p:spPr>
          <a:xfrm>
            <a:off x="5505649" y="585125"/>
            <a:ext cx="3362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buNone/>
            </a:pPr>
            <a:r>
              <a:rPr lang="ru-RU" sz="1600" b="0" i="0" u="none" strike="noStrike" dirty="0">
                <a:solidFill>
                  <a:schemeClr val="bg2"/>
                </a:solidFill>
                <a:effectLst/>
                <a:latin typeface=""/>
                <a:cs typeface="Times New Roman" panose="02020603050405020304" pitchFamily="18" charset="0"/>
              </a:rPr>
              <a:t>Российская Федерация: 68,4%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0B545-E60B-6E9F-B125-5D2F7717C697}"/>
              </a:ext>
            </a:extLst>
          </p:cNvPr>
          <p:cNvSpPr txBox="1"/>
          <p:nvPr/>
        </p:nvSpPr>
        <p:spPr>
          <a:xfrm>
            <a:off x="4259750" y="482863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ru-RU" sz="1200" b="0" i="0" u="none" strike="noStrike" dirty="0">
                <a:solidFill>
                  <a:srgbClr val="434343"/>
                </a:solidFill>
                <a:effectLst/>
                <a:latin typeface=""/>
                <a:cs typeface="Times New Roman" panose="02020603050405020304" pitchFamily="18" charset="0"/>
              </a:rPr>
              <a:t>Источник: </a:t>
            </a:r>
            <a:r>
              <a:rPr lang="ru-RU" sz="1200" dirty="0">
                <a:solidFill>
                  <a:srgbClr val="434343"/>
                </a:solidFill>
                <a:latin typeface=""/>
                <a:cs typeface="Times New Roman" panose="02020603050405020304" pitchFamily="18" charset="0"/>
              </a:rPr>
              <a:t>Данные Росстата за 2023 год</a:t>
            </a:r>
            <a:endParaRPr lang="ru-RU" sz="1200" dirty="0">
              <a:latin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64EF21-5C37-F5AB-F36F-F621D0DCD765}"/>
                  </a:ext>
                </a:extLst>
              </p:cNvPr>
              <p:cNvSpPr txBox="1"/>
              <p:nvPr/>
            </p:nvSpPr>
            <p:spPr>
              <a:xfrm>
                <a:off x="1352506" y="3679089"/>
                <a:ext cx="1153440" cy="698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1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64EF21-5C37-F5AB-F36F-F621D0DCD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06" y="3679089"/>
                <a:ext cx="1153440" cy="698140"/>
              </a:xfrm>
              <a:prstGeom prst="rect">
                <a:avLst/>
              </a:prstGeom>
              <a:blipFill>
                <a:blip r:embed="rId4"/>
                <a:stretch>
                  <a:fillRect l="-7609" t="-91071" r="-11957" b="-148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1053FC-1D45-1116-1622-38CBDFE4DF3A}"/>
                  </a:ext>
                </a:extLst>
              </p:cNvPr>
              <p:cNvSpPr txBox="1"/>
              <p:nvPr/>
            </p:nvSpPr>
            <p:spPr>
              <a:xfrm>
                <a:off x="573436" y="898704"/>
                <a:ext cx="3177153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+1)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−нечетное</m:t>
                                </m:r>
                                <m:r>
                                  <a:rPr lang="ru-R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−четное.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1053FC-1D45-1116-1622-38CBDFE4D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36" y="898704"/>
                <a:ext cx="3177153" cy="1063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799D24-B3A8-DBAF-0E50-388832EAA511}"/>
                  </a:ext>
                </a:extLst>
              </p:cNvPr>
              <p:cNvSpPr txBox="1"/>
              <p:nvPr/>
            </p:nvSpPr>
            <p:spPr>
              <a:xfrm>
                <a:off x="91880" y="4313743"/>
                <a:ext cx="5549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>
                    <a:latin typeface="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"/>
                    <a:cs typeface="Times New Roman" panose="02020603050405020304" pitchFamily="18" charset="0"/>
                  </a:rPr>
                  <a:t> — </a:t>
                </a:r>
                <a:r>
                  <a:rPr lang="ru-RU" b="0" u="none" strike="noStrike" cap="none" dirty="0">
                    <a:solidFill>
                      <a:schemeClr val="dk1"/>
                    </a:solidFill>
                    <a:effectLst/>
                    <a:latin typeface=""/>
                    <a:cs typeface="Times New Roman" panose="02020603050405020304" pitchFamily="18" charset="0"/>
                    <a:sym typeface="Arial"/>
                  </a:rPr>
                  <a:t>размер начисленной заработной платы </a:t>
                </a:r>
                <a14:m>
                  <m:oMath xmlns:m="http://schemas.openxmlformats.org/officeDocument/2006/math">
                    <m:r>
                      <a:rPr lang="en-US" b="0" u="none" strike="noStrike" cap="none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sym typeface="Arial"/>
                      </a:rPr>
                      <m:t>𝑖</m:t>
                    </m:r>
                  </m:oMath>
                </a14:m>
                <a:r>
                  <a:rPr lang="ru-RU" b="0" u="none" strike="noStrike" cap="none" dirty="0">
                    <a:solidFill>
                      <a:schemeClr val="dk1"/>
                    </a:solidFill>
                    <a:effectLst/>
                    <a:latin typeface=""/>
                    <a:cs typeface="Times New Roman" panose="02020603050405020304" pitchFamily="18" charset="0"/>
                    <a:sym typeface="Arial"/>
                  </a:rPr>
                  <a:t>-го работника,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"/>
                    <a:cs typeface="Times New Roman" panose="02020603050405020304" pitchFamily="18" charset="0"/>
                  </a:rPr>
                  <a:t> — </a:t>
                </a:r>
                <a:r>
                  <a:rPr lang="ru-RU" b="0" u="none" strike="noStrike" cap="none" dirty="0">
                    <a:solidFill>
                      <a:schemeClr val="dk1"/>
                    </a:solidFill>
                    <a:effectLst/>
                    <a:latin typeface=""/>
                    <a:cs typeface="Times New Roman" panose="02020603050405020304" pitchFamily="18" charset="0"/>
                    <a:sym typeface="Arial"/>
                  </a:rPr>
                  <a:t>среднесписочная численность работников</a:t>
                </a:r>
                <a:endParaRPr lang="ru-RU" dirty="0">
                  <a:latin typeface="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799D24-B3A8-DBAF-0E50-388832EA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0" y="4313743"/>
                <a:ext cx="5549161" cy="523220"/>
              </a:xfrm>
              <a:prstGeom prst="rect">
                <a:avLst/>
              </a:prstGeom>
              <a:blipFill>
                <a:blip r:embed="rId6"/>
                <a:stretch>
                  <a:fillRect l="-330" t="-2353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C47AC98-9CCF-8348-6A02-50B40C0E553C}"/>
              </a:ext>
            </a:extLst>
          </p:cNvPr>
          <p:cNvSpPr txBox="1"/>
          <p:nvPr/>
        </p:nvSpPr>
        <p:spPr>
          <a:xfrm>
            <a:off x="276031" y="585125"/>
            <a:ext cx="4973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Font typeface="Arial"/>
              <a:buNone/>
            </a:pPr>
            <a:r>
              <a:rPr lang="ru-RU" sz="1600" dirty="0">
                <a:solidFill>
                  <a:srgbClr val="464A6A"/>
                </a:solidFill>
                <a:latin typeface=""/>
                <a:cs typeface="Times New Roman" panose="02020603050405020304" pitchFamily="18" charset="0"/>
              </a:rPr>
              <a:t>▷</a:t>
            </a:r>
            <a:r>
              <a:rPr lang="ru-RU" sz="1600" dirty="0">
                <a:solidFill>
                  <a:srgbClr val="000000"/>
                </a:solidFill>
                <a:latin typeface=""/>
                <a:cs typeface="Times New Roman" panose="02020603050405020304" pitchFamily="18" charset="0"/>
              </a:rPr>
              <a:t> Медианная </a:t>
            </a:r>
            <a:r>
              <a:rPr lang="ru-RU" sz="1600" dirty="0">
                <a:latin typeface=""/>
                <a:cs typeface="Times New Roman" panose="02020603050405020304" pitchFamily="18" charset="0"/>
              </a:rPr>
              <a:t>заработная</a:t>
            </a:r>
            <a:r>
              <a:rPr lang="ru-RU" sz="1600" dirty="0">
                <a:solidFill>
                  <a:srgbClr val="000000"/>
                </a:solidFill>
                <a:latin typeface=""/>
                <a:cs typeface="Times New Roman" panose="02020603050405020304" pitchFamily="18" charset="0"/>
              </a:rPr>
              <a:t> плата: 46 577 руб./мес.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C1169-0ABB-30A7-6EB5-A6536B58B816}"/>
              </a:ext>
            </a:extLst>
          </p:cNvPr>
          <p:cNvSpPr txBox="1"/>
          <p:nvPr/>
        </p:nvSpPr>
        <p:spPr>
          <a:xfrm>
            <a:off x="266779" y="3110299"/>
            <a:ext cx="37904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rgbClr val="464A6A"/>
                </a:solidFill>
                <a:latin typeface=""/>
                <a:cs typeface="Times New Roman" panose="02020603050405020304" pitchFamily="18" charset="0"/>
              </a:rPr>
              <a:t>▷</a:t>
            </a:r>
            <a:r>
              <a:rPr lang="ru-RU" sz="1600" dirty="0">
                <a:solidFill>
                  <a:schemeClr val="tx1"/>
                </a:solidFill>
                <a:latin typeface=""/>
                <a:cs typeface="Times New Roman" panose="02020603050405020304" pitchFamily="18" charset="0"/>
              </a:rPr>
              <a:t> Средняя заработная плата: </a:t>
            </a:r>
            <a:endParaRPr lang="en-US" sz="1600" dirty="0">
              <a:solidFill>
                <a:schemeClr val="tx1"/>
              </a:solidFill>
              <a:latin typeface="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/>
                </a:solidFill>
                <a:latin typeface=""/>
                <a:ea typeface="Calibri" panose="020F0502020204030204" pitchFamily="34" charset="0"/>
              </a:rPr>
              <a:t>74 854</a:t>
            </a:r>
            <a:r>
              <a:rPr lang="ru-RU" sz="1600" dirty="0">
                <a:solidFill>
                  <a:schemeClr val="tx1"/>
                </a:solidFill>
                <a:latin typeface="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"/>
                <a:cs typeface="Times New Roman" panose="02020603050405020304" pitchFamily="18" charset="0"/>
              </a:rPr>
              <a:t>руб./мес.</a:t>
            </a:r>
            <a:endParaRPr lang="ru-RU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9D0E4264-AAB2-8404-B992-68AA8B8FE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BF4388C5-0AE3-F1FF-D6DB-B2E86506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0"/>
            <a:ext cx="8520600" cy="411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latin typeface=""/>
                <a:ea typeface="Times New Roman"/>
                <a:cs typeface="Times New Roman"/>
                <a:sym typeface="Times New Roman"/>
              </a:rPr>
              <a:t>Временной ряд медианной заработной платы</a:t>
            </a:r>
            <a:endParaRPr sz="2200" dirty="0">
              <a:latin typeface="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0711C0F7-64C9-AB2F-39BD-7C56EE0A93AB}"/>
              </a:ext>
            </a:extLst>
          </p:cNvPr>
          <p:cNvSpPr txBox="1"/>
          <p:nvPr/>
        </p:nvSpPr>
        <p:spPr>
          <a:xfrm>
            <a:off x="8578500" y="4833000"/>
            <a:ext cx="565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37AE9F-5C8B-80C5-C8C6-A08C7C2FDE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4453" b="4205"/>
          <a:stretch/>
        </p:blipFill>
        <p:spPr>
          <a:xfrm>
            <a:off x="1287461" y="688073"/>
            <a:ext cx="6567977" cy="3767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4A047-75F0-7414-4882-0FBA989B16E4}"/>
              </a:ext>
            </a:extLst>
          </p:cNvPr>
          <p:cNvSpPr txBox="1"/>
          <p:nvPr/>
        </p:nvSpPr>
        <p:spPr>
          <a:xfrm>
            <a:off x="2130424" y="48497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ru-RU" sz="1200" b="0" i="0" u="none" strike="noStrike" dirty="0">
                <a:solidFill>
                  <a:schemeClr val="bg2"/>
                </a:solidFill>
                <a:effectLst/>
                <a:latin typeface=""/>
                <a:cs typeface="Times New Roman" panose="02020603050405020304" pitchFamily="18" charset="0"/>
              </a:rPr>
              <a:t>Источник: аналитический портал Сбербанка «</a:t>
            </a:r>
            <a:r>
              <a:rPr lang="ru-RU" sz="1200" b="0" i="0" u="none" strike="noStrike" dirty="0" err="1">
                <a:solidFill>
                  <a:schemeClr val="bg2"/>
                </a:solidFill>
                <a:effectLst/>
                <a:latin typeface=""/>
                <a:cs typeface="Times New Roman" panose="02020603050405020304" pitchFamily="18" charset="0"/>
              </a:rPr>
              <a:t>Сбериндекс</a:t>
            </a:r>
            <a:r>
              <a:rPr lang="ru-RU" sz="1200" b="0" i="0" u="none" strike="noStrike" dirty="0">
                <a:solidFill>
                  <a:schemeClr val="bg2"/>
                </a:solidFill>
                <a:effectLst/>
                <a:latin typeface=""/>
                <a:cs typeface="Times New Roman" panose="02020603050405020304" pitchFamily="18" charset="0"/>
              </a:rPr>
              <a:t>»</a:t>
            </a:r>
            <a:endParaRPr lang="ru-RU" sz="1200" dirty="0">
              <a:solidFill>
                <a:schemeClr val="bg2"/>
              </a:solidFill>
              <a:latin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FF31F1-6DB8-52FD-9FC3-AF4CCAB4FEDE}"/>
                  </a:ext>
                </a:extLst>
              </p:cNvPr>
              <p:cNvSpPr txBox="1"/>
              <p:nvPr/>
            </p:nvSpPr>
            <p:spPr>
              <a:xfrm>
                <a:off x="-4464442" y="3739661"/>
                <a:ext cx="1850196" cy="4239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Ряд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u="none" strike="noStrike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u="none" strike="noStrike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 </a:t>
                </a:r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включает</a:t>
                </a:r>
              </a:p>
              <a:p>
                <a:pPr algn="l">
                  <a:spcAft>
                    <a:spcPts val="300"/>
                  </a:spcAft>
                  <a:buFont typeface="+mj-lt"/>
                  <a:buAutoNum type="arabicPeriod"/>
                </a:pPr>
                <a:r>
                  <a:rPr lang="en-US" b="1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 </a:t>
                </a:r>
                <a:r>
                  <a:rPr lang="ru-RU" b="1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Детерминированная часть</a:t>
                </a:r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:</a:t>
                </a:r>
              </a:p>
              <a:p>
                <a:pPr marL="742950" lvl="1" indent="-285750" algn="l">
                  <a:spcBef>
                    <a:spcPts val="300"/>
                  </a:spcBef>
                  <a:buFont typeface="+mj-lt"/>
                  <a:buAutoNum type="arabicPeriod"/>
                </a:pPr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Тренд</a:t>
                </a:r>
              </a:p>
              <a:p>
                <a:pPr marL="742950" lvl="1" indent="-285750" algn="l">
                  <a:spcBef>
                    <a:spcPts val="300"/>
                  </a:spcBef>
                  <a:buFont typeface="+mj-lt"/>
                  <a:buAutoNum type="arabicPeriod"/>
                </a:pPr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Сезонность (циклические колебания)</a:t>
                </a:r>
              </a:p>
              <a:p>
                <a:pPr algn="l">
                  <a:spcBef>
                    <a:spcPts val="300"/>
                  </a:spcBef>
                  <a:spcAft>
                    <a:spcPts val="300"/>
                  </a:spcAft>
                  <a:buFont typeface="+mj-lt"/>
                  <a:buAutoNum type="arabicPeriod"/>
                </a:pPr>
                <a:r>
                  <a:rPr lang="en-US" b="1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 </a:t>
                </a:r>
                <a:r>
                  <a:rPr lang="ru-RU" b="1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Стохастическая часть</a:t>
                </a:r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:</a:t>
                </a:r>
              </a:p>
              <a:p>
                <a:pPr marL="742950" lvl="1" indent="-285750" algn="l">
                  <a:spcBef>
                    <a:spcPts val="300"/>
                  </a:spcBef>
                  <a:buFont typeface="+mj-lt"/>
                  <a:buAutoNum type="arabicPeriod"/>
                </a:pPr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Случайные колебания</a:t>
                </a:r>
              </a:p>
              <a:p>
                <a:pPr marL="742950" lvl="1" indent="-285750" algn="l">
                  <a:spcBef>
                    <a:spcPts val="300"/>
                  </a:spcBef>
                  <a:buFont typeface="+mj-lt"/>
                  <a:buAutoNum type="arabicPeriod"/>
                </a:pPr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Неучтенные факторы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FF31F1-6DB8-52FD-9FC3-AF4CCAB4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64442" y="3739661"/>
                <a:ext cx="1850196" cy="4239622"/>
              </a:xfrm>
              <a:prstGeom prst="rect">
                <a:avLst/>
              </a:prstGeom>
              <a:blipFill>
                <a:blip r:embed="rId4"/>
                <a:stretch>
                  <a:fillRect l="-1361" t="-299" b="-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91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42FE676-29DC-ED2B-E9F4-0A19A791C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C85A725A-877F-FF26-E016-1BB9A947EF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latin typeface=""/>
                <a:ea typeface="Times New Roman"/>
                <a:cs typeface="Times New Roman"/>
                <a:sym typeface="Times New Roman"/>
              </a:rPr>
              <a:t>Задача моделирования временного ряда</a:t>
            </a:r>
            <a:endParaRPr sz="2200" dirty="0">
              <a:latin typeface="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6E5C7201-C0F5-E0F8-310D-8B608933D9F0}"/>
              </a:ext>
            </a:extLst>
          </p:cNvPr>
          <p:cNvSpPr txBox="1"/>
          <p:nvPr/>
        </p:nvSpPr>
        <p:spPr>
          <a:xfrm>
            <a:off x="8578500" y="4833000"/>
            <a:ext cx="565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A0B46A-8747-F2A7-5F16-5A68AA4BD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2" b="11420"/>
          <a:stretch/>
        </p:blipFill>
        <p:spPr>
          <a:xfrm>
            <a:off x="230592" y="1867507"/>
            <a:ext cx="4341408" cy="2172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6AD68-3694-81CA-FB96-24C2EDAA61DB}"/>
              </a:ext>
            </a:extLst>
          </p:cNvPr>
          <p:cNvSpPr txBox="1"/>
          <p:nvPr/>
        </p:nvSpPr>
        <p:spPr>
          <a:xfrm>
            <a:off x="351480" y="4164230"/>
            <a:ext cx="4260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"/>
                <a:ea typeface="Calibri" panose="020F0502020204030204" pitchFamily="34" charset="0"/>
              </a:rPr>
              <a:t>STL </a:t>
            </a:r>
            <a:r>
              <a:rPr lang="ru-RU" sz="1400" dirty="0">
                <a:effectLst/>
                <a:latin typeface=""/>
                <a:ea typeface="Calibri" panose="020F0502020204030204" pitchFamily="34" charset="0"/>
              </a:rPr>
              <a:t>декомпозиция временного ряда</a:t>
            </a:r>
            <a:r>
              <a:rPr lang="ru-RU" dirty="0">
                <a:effectLst/>
                <a:latin typeface=""/>
              </a:rPr>
              <a:t> </a:t>
            </a:r>
            <a:endParaRPr lang="ru-RU" dirty="0">
              <a:latin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F648A-2887-B16B-4686-61B880B1BF41}"/>
              </a:ext>
            </a:extLst>
          </p:cNvPr>
          <p:cNvSpPr txBox="1"/>
          <p:nvPr/>
        </p:nvSpPr>
        <p:spPr>
          <a:xfrm>
            <a:off x="2130424" y="48497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ru-RU" sz="1200" b="0" i="0" u="none" strike="noStrike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"/>
                <a:cs typeface="Times New Roman" panose="02020603050405020304" pitchFamily="18" charset="0"/>
              </a:rPr>
              <a:t>Источник: аналитический портал Сбербанка «</a:t>
            </a:r>
            <a:r>
              <a:rPr lang="ru-RU" sz="1200" b="0" i="0" u="none" strike="noStrike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"/>
                <a:cs typeface="Times New Roman" panose="02020603050405020304" pitchFamily="18" charset="0"/>
              </a:rPr>
              <a:t>Сбериндекс</a:t>
            </a:r>
            <a:r>
              <a:rPr lang="ru-RU" sz="1200" b="0" i="0" u="none" strike="noStrike" dirty="0">
                <a:solidFill>
                  <a:schemeClr val="bg2"/>
                </a:solidFill>
                <a:effectLst/>
                <a:latin typeface=""/>
                <a:cs typeface="Times New Roman" panose="02020603050405020304" pitchFamily="18" charset="0"/>
              </a:rPr>
              <a:t>»</a:t>
            </a:r>
            <a:endParaRPr lang="ru-RU" sz="1200" dirty="0">
              <a:solidFill>
                <a:schemeClr val="bg2"/>
              </a:solidFill>
              <a:latin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823FC0-ED28-B706-9F84-AD928EEBC39C}"/>
                  </a:ext>
                </a:extLst>
              </p:cNvPr>
              <p:cNvSpPr txBox="1"/>
              <p:nvPr/>
            </p:nvSpPr>
            <p:spPr>
              <a:xfrm>
                <a:off x="311150" y="740580"/>
                <a:ext cx="4301180" cy="777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✅ Подтверждена </a:t>
                </a:r>
                <a:r>
                  <a:rPr lang="ru-RU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значимая сезонность</a:t>
                </a:r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 </a:t>
                </a:r>
                <a:endParaRPr lang="en-US" b="0" i="0" u="none" strike="noStrike" dirty="0">
                  <a:solidFill>
                    <a:srgbClr val="404040"/>
                  </a:solidFill>
                  <a:effectLst/>
                  <a:latin typeface="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c </a:t>
                </a:r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период</a:t>
                </a:r>
                <a:r>
                  <a:rPr lang="ru-RU" dirty="0">
                    <a:solidFill>
                      <a:srgbClr val="404040"/>
                    </a:solidFill>
                    <a:latin typeface=""/>
                    <a:cs typeface="Times New Roman" panose="02020603050405020304" pitchFamily="18" charset="0"/>
                  </a:rPr>
                  <a:t>ом в 12 месяцев</a:t>
                </a:r>
                <a:r>
                  <a:rPr lang="en-US" dirty="0">
                    <a:solidFill>
                      <a:srgbClr val="404040"/>
                    </a:solidFill>
                    <a:latin typeface="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</m:t>
                    </m:r>
                  </m:oMath>
                </a14:m>
                <a:r>
                  <a:rPr lang="en-US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)</a:t>
                </a:r>
                <a:endParaRPr lang="ru-RU" b="0" i="0" u="none" strike="noStrike" dirty="0">
                  <a:solidFill>
                    <a:srgbClr val="404040"/>
                  </a:solidFill>
                  <a:effectLst/>
                  <a:latin typeface=""/>
                  <a:cs typeface="Times New Roman" panose="02020603050405020304" pitchFamily="18" charset="0"/>
                </a:endParaRPr>
              </a:p>
              <a:p>
                <a:pPr algn="l">
                  <a:spcBef>
                    <a:spcPts val="300"/>
                  </a:spcBef>
                </a:pPr>
                <a:r>
                  <a:rPr lang="ru-RU" b="0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✅ Выявлен </a:t>
                </a:r>
                <a:r>
                  <a:rPr lang="ru-RU" i="0" u="none" strike="noStrike" dirty="0">
                    <a:solidFill>
                      <a:srgbClr val="404040"/>
                    </a:solidFill>
                    <a:effectLst/>
                    <a:latin typeface=""/>
                    <a:cs typeface="Times New Roman" panose="02020603050405020304" pitchFamily="18" charset="0"/>
                  </a:rPr>
                  <a:t>устойчивый возрастающий тренд</a:t>
                </a:r>
                <a:endParaRPr lang="ru-RU" b="0" i="0" u="none" strike="noStrike" dirty="0">
                  <a:solidFill>
                    <a:srgbClr val="404040"/>
                  </a:solidFill>
                  <a:effectLst/>
                  <a:latin typeface="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823FC0-ED28-B706-9F84-AD928EEBC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740580"/>
                <a:ext cx="4301180" cy="777136"/>
              </a:xfrm>
              <a:prstGeom prst="rect">
                <a:avLst/>
              </a:prstGeom>
              <a:blipFill>
                <a:blip r:embed="rId4"/>
                <a:stretch>
                  <a:fillRect l="-294" t="-3226" b="-80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BCFB61-855A-694E-D103-305F653AEDB6}"/>
                  </a:ext>
                </a:extLst>
              </p:cNvPr>
              <p:cNvSpPr txBox="1"/>
              <p:nvPr/>
            </p:nvSpPr>
            <p:spPr>
              <a:xfrm>
                <a:off x="5043822" y="760857"/>
                <a:ext cx="331720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𝑆𝐴𝑅𝐼𝑀𝐴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(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𝑝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𝑑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𝑞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)(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𝑃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𝐷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𝑄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)</m:t>
                          </m:r>
                        </m:e>
                        <m:sub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BCFB61-855A-694E-D103-305F653AE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822" y="760857"/>
                <a:ext cx="3317203" cy="338554"/>
              </a:xfrm>
              <a:prstGeom prst="rect">
                <a:avLst/>
              </a:prstGeom>
              <a:blipFill>
                <a:blip r:embed="rId5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A0662999-ACA9-EFA5-159A-5F2D840ADA3C}"/>
              </a:ext>
            </a:extLst>
          </p:cNvPr>
          <p:cNvSpPr/>
          <p:nvPr/>
        </p:nvSpPr>
        <p:spPr>
          <a:xfrm rot="16200000">
            <a:off x="4456854" y="836582"/>
            <a:ext cx="230294" cy="27642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2025C21D-64E8-ECE3-2072-241D29CE22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0759504"/>
                  </p:ext>
                </p:extLst>
              </p:nvPr>
            </p:nvGraphicFramePr>
            <p:xfrm>
              <a:off x="4572000" y="1588965"/>
              <a:ext cx="4260850" cy="31098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0425">
                      <a:extLst>
                        <a:ext uri="{9D8B030D-6E8A-4147-A177-3AD203B41FA5}">
                          <a16:colId xmlns:a16="http://schemas.microsoft.com/office/drawing/2014/main" val="3548220675"/>
                        </a:ext>
                      </a:extLst>
                    </a:gridCol>
                    <a:gridCol w="2130425">
                      <a:extLst>
                        <a:ext uri="{9D8B030D-6E8A-4147-A177-3AD203B41FA5}">
                          <a16:colId xmlns:a16="http://schemas.microsoft.com/office/drawing/2014/main" val="1250902208"/>
                        </a:ext>
                      </a:extLst>
                    </a:gridCol>
                  </a:tblGrid>
                  <a:tr h="26904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Параметры модели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latin typeface="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8018368"/>
                      </a:ext>
                    </a:extLst>
                  </a:tr>
                  <a:tr h="339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"/>
                              <a:cs typeface="Times New Roman" panose="02020603050405020304" pitchFamily="18" charset="0"/>
                            </a:rPr>
                            <a:t>Несезонные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"/>
                              <a:cs typeface="Times New Roman" panose="02020603050405020304" pitchFamily="18" charset="0"/>
                            </a:rPr>
                            <a:t>Сезонные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5729547"/>
                      </a:ext>
                    </a:extLst>
                  </a:tr>
                  <a:tr h="246601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400" dirty="0">
                              <a:latin typeface=""/>
                              <a:cs typeface="Times New Roman" panose="02020603050405020304" pitchFamily="18" charset="0"/>
                            </a:rPr>
                            <a:t> — </a:t>
                          </a:r>
                          <a:r>
                            <a:rPr lang="ru-RU" sz="1400" dirty="0">
                              <a:latin typeface=""/>
                              <a:cs typeface="Times New Roman" panose="02020603050405020304" pitchFamily="18" charset="0"/>
                            </a:rPr>
                            <a:t>порядок</a:t>
                          </a:r>
                          <a:r>
                            <a:rPr lang="ru-RU" sz="1400" baseline="0" dirty="0">
                              <a:latin typeface="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400" baseline="0" dirty="0" err="1">
                              <a:latin typeface=""/>
                              <a:cs typeface="Times New Roman" panose="02020603050405020304" pitchFamily="18" charset="0"/>
                            </a:rPr>
                            <a:t>авторегрессионной</a:t>
                          </a:r>
                          <a:r>
                            <a:rPr lang="ru-RU" sz="1400" baseline="0" dirty="0">
                              <a:latin typeface=""/>
                              <a:cs typeface="Times New Roman" panose="02020603050405020304" pitchFamily="18" charset="0"/>
                            </a:rPr>
                            <a:t> компоненты</a:t>
                          </a:r>
                          <a:endParaRPr lang="en-US" sz="1400" dirty="0">
                            <a:latin typeface=""/>
                            <a:cs typeface="Times New Roman" panose="02020603050405020304" pitchFamily="18" charset="0"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sz="1400" dirty="0">
                              <a:latin typeface=""/>
                              <a:cs typeface="Times New Roman" panose="02020603050405020304" pitchFamily="18" charset="0"/>
                            </a:rPr>
                            <a:t> —</a:t>
                          </a:r>
                          <a:r>
                            <a:rPr lang="ru-RU" sz="1400" dirty="0">
                              <a:latin typeface=""/>
                              <a:cs typeface="Times New Roman" panose="02020603050405020304" pitchFamily="18" charset="0"/>
                            </a:rPr>
                            <a:t> порядок несезонного дифференцирования</a:t>
                          </a:r>
                          <a:endParaRPr lang="en-US" sz="1400" dirty="0">
                            <a:latin typeface=""/>
                            <a:cs typeface="Times New Roman" panose="02020603050405020304" pitchFamily="18" charset="0"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en-US" sz="1400" dirty="0">
                              <a:latin typeface=""/>
                              <a:cs typeface="Times New Roman" panose="02020603050405020304" pitchFamily="18" charset="0"/>
                            </a:rPr>
                            <a:t> —</a:t>
                          </a:r>
                          <a:r>
                            <a:rPr lang="ru-RU" sz="1400" dirty="0">
                              <a:latin typeface=""/>
                              <a:cs typeface="Times New Roman" panose="02020603050405020304" pitchFamily="18" charset="0"/>
                            </a:rPr>
                            <a:t> порядок компоненты скользящего среднего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b="0" dirty="0">
                              <a:latin typeface=""/>
                              <a:cs typeface="Times New Roman" panose="02020603050405020304" pitchFamily="18" charset="0"/>
                            </a:rPr>
                            <a:t> —</a:t>
                          </a:r>
                          <a:r>
                            <a:rPr lang="ru-RU" sz="1400" b="0" dirty="0">
                              <a:latin typeface="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400" dirty="0">
                              <a:latin typeface=""/>
                              <a:cs typeface="Times New Roman" panose="02020603050405020304" pitchFamily="18" charset="0"/>
                            </a:rPr>
                            <a:t>порядок</a:t>
                          </a:r>
                          <a:r>
                            <a:rPr lang="ru-RU" sz="1400" baseline="0" dirty="0">
                              <a:latin typeface="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400" baseline="0" dirty="0" err="1">
                              <a:latin typeface=""/>
                              <a:cs typeface="Times New Roman" panose="02020603050405020304" pitchFamily="18" charset="0"/>
                            </a:rPr>
                            <a:t>авторегрессионной</a:t>
                          </a:r>
                          <a:r>
                            <a:rPr lang="ru-RU" sz="1400" baseline="0" dirty="0">
                              <a:latin typeface=""/>
                              <a:cs typeface="Times New Roman" panose="02020603050405020304" pitchFamily="18" charset="0"/>
                            </a:rPr>
                            <a:t> компоненты</a:t>
                          </a:r>
                          <a:endParaRPr lang="en-US" sz="1400" b="0" dirty="0">
                            <a:latin typeface="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b="0" dirty="0">
                              <a:latin typeface=""/>
                              <a:cs typeface="Times New Roman" panose="02020603050405020304" pitchFamily="18" charset="0"/>
                            </a:rPr>
                            <a:t> —</a:t>
                          </a:r>
                          <a:r>
                            <a:rPr lang="ru-RU" sz="1400" b="0" dirty="0">
                              <a:latin typeface=""/>
                              <a:cs typeface="Times New Roman" panose="02020603050405020304" pitchFamily="18" charset="0"/>
                            </a:rPr>
                            <a:t> порядок сезонного дифференцирования</a:t>
                          </a:r>
                          <a:endParaRPr lang="en-US" sz="1400" b="0" dirty="0">
                            <a:latin typeface="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>
                              <a:latin typeface=""/>
                              <a:cs typeface="Times New Roman" panose="02020603050405020304" pitchFamily="18" charset="0"/>
                            </a:rPr>
                            <a:t> —</a:t>
                          </a:r>
                          <a:r>
                            <a:rPr lang="ru-RU" sz="1400" dirty="0">
                              <a:latin typeface=""/>
                              <a:cs typeface="Times New Roman" panose="02020603050405020304" pitchFamily="18" charset="0"/>
                            </a:rPr>
                            <a:t> порядок компоненты скользящего среднего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8290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2025C21D-64E8-ECE3-2072-241D29CE22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0759504"/>
                  </p:ext>
                </p:extLst>
              </p:nvPr>
            </p:nvGraphicFramePr>
            <p:xfrm>
              <a:off x="4572000" y="1588965"/>
              <a:ext cx="4260850" cy="31098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0425">
                      <a:extLst>
                        <a:ext uri="{9D8B030D-6E8A-4147-A177-3AD203B41FA5}">
                          <a16:colId xmlns:a16="http://schemas.microsoft.com/office/drawing/2014/main" val="3548220675"/>
                        </a:ext>
                      </a:extLst>
                    </a:gridCol>
                    <a:gridCol w="2130425">
                      <a:extLst>
                        <a:ext uri="{9D8B030D-6E8A-4147-A177-3AD203B41FA5}">
                          <a16:colId xmlns:a16="http://schemas.microsoft.com/office/drawing/2014/main" val="1250902208"/>
                        </a:ext>
                      </a:extLst>
                    </a:gridCol>
                  </a:tblGrid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latin typeface=""/>
                              <a:cs typeface="Times New Roman" panose="02020603050405020304" pitchFamily="18" charset="0"/>
                            </a:rPr>
                            <a:t>Параметры модели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latin typeface="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8018368"/>
                      </a:ext>
                    </a:extLst>
                  </a:tr>
                  <a:tr h="339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"/>
                              <a:cs typeface="Times New Roman" panose="02020603050405020304" pitchFamily="18" charset="0"/>
                            </a:rPr>
                            <a:t>Несезонные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"/>
                              <a:cs typeface="Times New Roman" panose="02020603050405020304" pitchFamily="18" charset="0"/>
                            </a:rPr>
                            <a:t>Сезонные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5729547"/>
                      </a:ext>
                    </a:extLst>
                  </a:tr>
                  <a:tr h="246601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595" t="-26804" r="-100595" b="-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0595" t="-26804" r="-595" b="-10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290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5547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82D07846-9F0A-0CCC-37F4-7CEA4FC66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1FD917A6-0285-8F7C-B934-A9079D7DA9F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2250" y="0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2200" dirty="0">
                    <a:latin typeface=""/>
                    <a:ea typeface="Times New Roman"/>
                    <a:cs typeface="Times New Roman"/>
                    <a:sym typeface="Times New Roman"/>
                  </a:rPr>
                  <a:t>Этапы моделирования временного ряда</a:t>
                </a:r>
                <a:br>
                  <a:rPr lang="ru" sz="2200" dirty="0">
                    <a:latin typeface=""/>
                    <a:ea typeface="Times New Roman"/>
                    <a:cs typeface="Times New Roman"/>
                    <a:sym typeface="Times New Roman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" sz="220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𝑆𝐴𝑅𝐼𝑀𝐴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𝑑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𝑞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)(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𝐷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𝑄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)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sz="2200" dirty="0">
                  <a:latin typeface="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1FD917A6-0285-8F7C-B934-A9079D7DA9F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2250" y="0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b="-5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CA802C5E-C580-C15A-260C-9286AB7473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9550" y="572700"/>
            <a:ext cx="8521700" cy="1321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ru-RU" dirty="0"/>
            </a:br>
            <a:br>
              <a:rPr lang="ru-RU" dirty="0"/>
            </a:br>
            <a:endParaRPr lang="ru-RU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24C99D8C-FB04-FA64-44E7-9F282AE3C435}"/>
              </a:ext>
            </a:extLst>
          </p:cNvPr>
          <p:cNvSpPr txBox="1"/>
          <p:nvPr/>
        </p:nvSpPr>
        <p:spPr>
          <a:xfrm>
            <a:off x="8578500" y="4833000"/>
            <a:ext cx="565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7A80D4-7259-916F-489A-5D87D400A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00" y="799657"/>
            <a:ext cx="7772400" cy="418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0231A51-1881-7826-E502-8CFF30F40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8A80288C-9B86-CE16-8048-B61509D7D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latin typeface=""/>
                <a:ea typeface="Times New Roman"/>
                <a:cs typeface="Times New Roman"/>
                <a:sym typeface="Times New Roman"/>
              </a:rPr>
              <a:t>Задача моделирования временного ряда. Стационарность</a:t>
            </a:r>
            <a:endParaRPr sz="2200" dirty="0">
              <a:latin typeface="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7158FA08-2307-994F-CB06-CA4FF6A8E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742602"/>
            <a:ext cx="8521700" cy="1005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"/>
              </a:rPr>
              <a:t>1. Проверка на стационарность: </a:t>
            </a:r>
            <a:r>
              <a:rPr lang="ru-RU" sz="1800" dirty="0">
                <a:solidFill>
                  <a:schemeClr val="tx1"/>
                </a:solidFill>
                <a:latin typeface=""/>
                <a:ea typeface="Calibri" panose="020F0502020204030204" pitchFamily="34" charset="0"/>
              </a:rPr>
              <a:t>Р</a:t>
            </a:r>
            <a:r>
              <a:rPr lang="ru-RU" sz="1800" dirty="0">
                <a:solidFill>
                  <a:schemeClr val="tx1"/>
                </a:solidFill>
                <a:effectLst/>
                <a:latin typeface=""/>
                <a:ea typeface="Calibri" panose="020F0502020204030204" pitchFamily="34" charset="0"/>
              </a:rPr>
              <a:t>асширенный тест Дики-</a:t>
            </a:r>
            <a:r>
              <a:rPr lang="ru-RU" sz="1800" dirty="0" err="1">
                <a:solidFill>
                  <a:schemeClr val="tx1"/>
                </a:solidFill>
                <a:effectLst/>
                <a:latin typeface=""/>
                <a:ea typeface="Calibri" panose="020F0502020204030204" pitchFamily="34" charset="0"/>
              </a:rPr>
              <a:t>Фулера</a:t>
            </a:r>
            <a:r>
              <a:rPr lang="ru-RU" sz="1800" dirty="0">
                <a:solidFill>
                  <a:schemeClr val="tx1"/>
                </a:solidFill>
                <a:effectLst/>
                <a:latin typeface=""/>
                <a:ea typeface="Calibri" panose="020F0502020204030204" pitchFamily="34" charset="0"/>
              </a:rPr>
              <a:t> (</a:t>
            </a:r>
            <a:r>
              <a:rPr lang="en-US" sz="1800" dirty="0">
                <a:solidFill>
                  <a:schemeClr val="tx1"/>
                </a:solidFill>
                <a:effectLst/>
                <a:latin typeface=""/>
                <a:ea typeface="Calibri" panose="020F0502020204030204" pitchFamily="34" charset="0"/>
              </a:rPr>
              <a:t>ADF</a:t>
            </a:r>
            <a:r>
              <a:rPr lang="ru-RU" sz="1800" dirty="0">
                <a:solidFill>
                  <a:schemeClr val="tx1"/>
                </a:solidFill>
                <a:effectLst/>
                <a:latin typeface=""/>
                <a:ea typeface="Calibri" panose="020F0502020204030204" pitchFamily="34" charset="0"/>
              </a:rPr>
              <a:t>-тест)</a:t>
            </a:r>
            <a:r>
              <a:rPr lang="ru-RU" sz="1800" dirty="0">
                <a:effectLst/>
                <a:latin typeface=""/>
              </a:rPr>
              <a:t> </a:t>
            </a:r>
            <a:endParaRPr lang="ru-RU" sz="1800" dirty="0">
              <a:latin typeface=""/>
            </a:endParaRPr>
          </a:p>
          <a:p>
            <a:pPr marL="0" indent="0">
              <a:buNone/>
            </a:pPr>
            <a:br>
              <a:rPr lang="ru-RU" dirty="0">
                <a:solidFill>
                  <a:schemeClr val="tx1"/>
                </a:solidFill>
                <a:latin typeface=""/>
              </a:rPr>
            </a:br>
            <a:endParaRPr lang="ru-RU" b="0" i="0" u="none" strike="noStrike" dirty="0">
              <a:solidFill>
                <a:schemeClr val="tx1"/>
              </a:solidFill>
              <a:effectLst/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DFE16928-212D-1FA7-57A4-8F8D12586C33}"/>
              </a:ext>
            </a:extLst>
          </p:cNvPr>
          <p:cNvSpPr txBox="1"/>
          <p:nvPr/>
        </p:nvSpPr>
        <p:spPr>
          <a:xfrm>
            <a:off x="8578500" y="4833000"/>
            <a:ext cx="565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AA6EA5-4103-21A1-AD8E-8308EDB1A21D}"/>
                  </a:ext>
                </a:extLst>
              </p:cNvPr>
              <p:cNvSpPr txBox="1"/>
              <p:nvPr/>
            </p:nvSpPr>
            <p:spPr>
              <a:xfrm>
                <a:off x="6354320" y="1176781"/>
                <a:ext cx="2641762" cy="948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𝑐𝑜𝑛𝑠𝑡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algn="ctr"/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𝑐𝑜𝑛𝑠𝑡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r>
                  <a:rPr lang="ru-RU" sz="18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AA6EA5-4103-21A1-AD8E-8308EDB1A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320" y="1176781"/>
                <a:ext cx="2641762" cy="948914"/>
              </a:xfrm>
              <a:prstGeom prst="rect">
                <a:avLst/>
              </a:prstGeom>
              <a:blipFill>
                <a:blip r:embed="rId3"/>
                <a:stretch>
                  <a:fillRect t="-3205" b="-64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0EA54D-B8FB-685F-4AD6-4295D7B8C7AE}"/>
                  </a:ext>
                </a:extLst>
              </p:cNvPr>
              <p:cNvSpPr txBox="1"/>
              <p:nvPr/>
            </p:nvSpPr>
            <p:spPr>
              <a:xfrm>
                <a:off x="339550" y="1160272"/>
                <a:ext cx="8521700" cy="115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1600" dirty="0">
                  <a:latin typeface=""/>
                </a:endParaRPr>
              </a:p>
              <a:p>
                <a:pPr algn="just"/>
                <a:endParaRPr lang="ru-RU" sz="1600" dirty="0">
                  <a:latin typeface="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"/>
                    <a:ea typeface="Times New Roman" panose="02020603050405020304" pitchFamily="18" charset="0"/>
                  </a:rPr>
                  <a:t>: ряд содержит единичный корень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ru-RU" sz="1600" i="1" dirty="0">
                    <a:effectLst/>
                    <a:latin typeface="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ru-RU" sz="1600" i="1" dirty="0">
                    <a:effectLst/>
                    <a:latin typeface="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effectLst/>
                    <a:latin typeface="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ряд </a:t>
                </a:r>
                <a:r>
                  <a:rPr lang="ru-RU" sz="1600" dirty="0" err="1">
                    <a:effectLst/>
                    <a:latin typeface="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нестационарен</a:t>
                </a:r>
                <a:endParaRPr lang="ru-RU" sz="1600" dirty="0">
                  <a:effectLst/>
                  <a:latin typeface="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"/>
                    <a:ea typeface="Calibri" panose="020F0502020204030204" pitchFamily="34" charset="0"/>
                  </a:rPr>
                  <a:t>:</a:t>
                </a:r>
                <a:r>
                  <a:rPr lang="ru-RU" sz="1600" dirty="0">
                    <a:latin typeface=""/>
                    <a:ea typeface="Calibri" panose="020F0502020204030204" pitchFamily="34" charset="0"/>
                  </a:rPr>
                  <a:t> </a:t>
                </a:r>
                <a:r>
                  <a:rPr lang="ru-RU" sz="1600" dirty="0">
                    <a:effectLst/>
                    <a:latin typeface=""/>
                    <a:ea typeface="Calibri" panose="020F0502020204030204" pitchFamily="34" charset="0"/>
                  </a:rPr>
                  <a:t>ряд не содержит единичный корень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&lt;1</m:t>
                    </m:r>
                  </m:oMath>
                </a14:m>
                <a:r>
                  <a:rPr lang="ru-RU" sz="1600" dirty="0">
                    <a:effectLst/>
                    <a:latin typeface="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sz="1600" dirty="0">
                    <a:effectLst/>
                    <a:latin typeface=""/>
                    <a:ea typeface="Calibri" panose="020F0502020204030204" pitchFamily="34" charset="0"/>
                  </a:rPr>
                  <a:t> ряд стационарен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0EA54D-B8FB-685F-4AD6-4295D7B8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0" y="1160272"/>
                <a:ext cx="8521700" cy="1156855"/>
              </a:xfrm>
              <a:prstGeom prst="rect">
                <a:avLst/>
              </a:prstGeom>
              <a:blipFill>
                <a:blip r:embed="rId4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B0C76E-F074-4ECA-9AD2-0CCD9F8D3726}"/>
                  </a:ext>
                </a:extLst>
              </p:cNvPr>
              <p:cNvSpPr txBox="1"/>
              <p:nvPr/>
            </p:nvSpPr>
            <p:spPr>
              <a:xfrm>
                <a:off x="311150" y="3395665"/>
                <a:ext cx="8509000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800" dirty="0">
                    <a:latin typeface=""/>
                    <a:cs typeface="Times New Roman" panose="02020603050405020304" pitchFamily="18" charset="0"/>
                  </a:rPr>
                  <a:t>2. </a:t>
                </a:r>
                <a:r>
                  <a:rPr lang="ru-RU" sz="1800" dirty="0">
                    <a:latin typeface=""/>
                    <a:cs typeface="Times New Roman" panose="02020603050405020304" pitchFamily="18" charset="0"/>
                  </a:rPr>
                  <a:t>Преобразование к стационарности</a:t>
                </a:r>
              </a:p>
              <a:p>
                <a:pPr algn="just"/>
                <a:endParaRPr lang="ru-RU" sz="1600" dirty="0">
                  <a:latin typeface="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1600" dirty="0">
                    <a:solidFill>
                      <a:srgbClr val="F7A731"/>
                    </a:solidFill>
                    <a:latin typeface=""/>
                    <a:ea typeface="Times New Roman"/>
                    <a:cs typeface="Times New Roman"/>
                    <a:sym typeface="Times New Roman"/>
                  </a:rPr>
                  <a:t>▶︎</a:t>
                </a:r>
                <a:r>
                  <a:rPr lang="ru-RU" sz="1600" dirty="0">
                    <a:solidFill>
                      <a:schemeClr val="tx1"/>
                    </a:solidFill>
                    <a:latin typeface=""/>
                    <a:ea typeface="Times New Roman"/>
                    <a:cs typeface="Times New Roman"/>
                    <a:sym typeface="Times New Roman"/>
                  </a:rPr>
                  <a:t> Логарифмическое преобразование — степенное преобразование Бокса-Кокса</a:t>
                </a:r>
              </a:p>
              <a:p>
                <a:pPr algn="just"/>
                <a:r>
                  <a:rPr lang="ru-RU" sz="1600" dirty="0">
                    <a:solidFill>
                      <a:srgbClr val="F7A731"/>
                    </a:solidFill>
                    <a:latin typeface=""/>
                    <a:ea typeface="Times New Roman"/>
                    <a:cs typeface="Times New Roman"/>
                    <a:sym typeface="Times New Roman"/>
                  </a:rPr>
                  <a:t>▶︎ </a:t>
                </a:r>
                <a:r>
                  <a:rPr lang="ru-RU" sz="1600" dirty="0">
                    <a:solidFill>
                      <a:schemeClr val="tx1"/>
                    </a:solidFill>
                    <a:latin typeface=""/>
                    <a:ea typeface="Times New Roman"/>
                    <a:cs typeface="Times New Roman"/>
                    <a:sym typeface="Times New Roman"/>
                  </a:rPr>
                  <a:t>Сезонное дифференцирование порядка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𝐷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solidFill>
                      <a:schemeClr val="tx1"/>
                    </a:solidFill>
                    <a:latin typeface=""/>
                    <a:cs typeface="Times New Roman" panose="02020603050405020304" pitchFamily="18" charset="0"/>
                  </a:rPr>
                  <a:t>и периодом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1600" dirty="0">
                    <a:solidFill>
                      <a:srgbClr val="F7A731"/>
                    </a:solidFill>
                    <a:latin typeface=""/>
                    <a:ea typeface="Times New Roman"/>
                    <a:cs typeface="Times New Roman"/>
                    <a:sym typeface="Times New Roman"/>
                  </a:rPr>
                  <a:t>▶︎</a:t>
                </a:r>
                <a:r>
                  <a:rPr lang="en-US" sz="1600" dirty="0">
                    <a:solidFill>
                      <a:schemeClr val="tx1"/>
                    </a:solidFill>
                    <a:latin typeface=""/>
                    <a:ea typeface="Times New Roman"/>
                    <a:cs typeface="Times New Roman" panose="02020603050405020304" pitchFamily="18" charset="0"/>
                    <a:sym typeface="Times New Roman"/>
                  </a:rPr>
                  <a:t> </a:t>
                </a:r>
                <a:r>
                  <a:rPr lang="ru-RU" sz="1600" dirty="0">
                    <a:solidFill>
                      <a:schemeClr val="tx1"/>
                    </a:solidFill>
                    <a:latin typeface=""/>
                    <a:ea typeface="Times New Roman"/>
                    <a:cs typeface="Times New Roman" panose="02020603050405020304" pitchFamily="18" charset="0"/>
                    <a:sym typeface="Times New Roman"/>
                  </a:rPr>
                  <a:t>Дифференцирование порядка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rPr>
                      <m:t>𝑑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B0C76E-F074-4ECA-9AD2-0CCD9F8D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3395665"/>
                <a:ext cx="8509000" cy="1354217"/>
              </a:xfrm>
              <a:prstGeom prst="rect">
                <a:avLst/>
              </a:prstGeom>
              <a:blipFill>
                <a:blip r:embed="rId5"/>
                <a:stretch>
                  <a:fillRect l="-596" t="-1869" b="-56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024B4E-4D17-8CAB-EBEF-A237CD41F2E3}"/>
                  </a:ext>
                </a:extLst>
              </p:cNvPr>
              <p:cNvSpPr txBox="1"/>
              <p:nvPr/>
            </p:nvSpPr>
            <p:spPr>
              <a:xfrm>
                <a:off x="311149" y="2421648"/>
                <a:ext cx="8508999" cy="533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600" b="0" dirty="0">
                    <a:effectLst/>
                    <a:latin typeface=""/>
                    <a:ea typeface="Calibri" panose="020F0502020204030204" pitchFamily="34" charset="0"/>
                  </a:rPr>
                  <a:t>Статистика: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𝐴𝐷𝐹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𝑆𝐸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"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𝑆𝐸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>
                    <a:effectLst/>
                    <a:latin typeface=""/>
                    <a:ea typeface="Calibri" panose="020F0502020204030204" pitchFamily="34" charset="0"/>
                  </a:rPr>
                  <a:t> </a:t>
                </a:r>
                <a:r>
                  <a:rPr lang="en-US" sz="1600" dirty="0">
                    <a:effectLst/>
                    <a:latin typeface=""/>
                    <a:ea typeface="Calibri" panose="020F0502020204030204" pitchFamily="34" charset="0"/>
                  </a:rPr>
                  <a:t>— </a:t>
                </a:r>
                <a:r>
                  <a:rPr lang="ru-RU" sz="1600" dirty="0">
                    <a:effectLst/>
                    <a:latin typeface=""/>
                    <a:ea typeface="Calibri" panose="020F0502020204030204" pitchFamily="34" charset="0"/>
                  </a:rPr>
                  <a:t>стандартная ошибка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endParaRPr lang="en-US" sz="1600" dirty="0">
                  <a:effectLst/>
                  <a:latin typeface="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024B4E-4D17-8CAB-EBEF-A237CD41F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49" y="2421648"/>
                <a:ext cx="8508999" cy="533288"/>
              </a:xfrm>
              <a:prstGeom prst="rect">
                <a:avLst/>
              </a:prstGeom>
              <a:blipFill>
                <a:blip r:embed="rId6"/>
                <a:stretch>
                  <a:fillRect l="-298" b="-46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76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08FF347-818B-B60E-826F-82BDCFFF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709C4065-2211-71A4-E371-A06C261DF4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111" y="-13621"/>
            <a:ext cx="852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latin typeface=""/>
                <a:ea typeface="Times New Roman"/>
                <a:cs typeface="Times New Roman"/>
                <a:sym typeface="Times New Roman"/>
              </a:rPr>
              <a:t>Приведение </a:t>
            </a:r>
            <a:r>
              <a:rPr lang="ru-RU" sz="2200" dirty="0">
                <a:latin typeface=""/>
                <a:ea typeface="Times New Roman"/>
                <a:cs typeface="Times New Roman"/>
                <a:sym typeface="Times New Roman"/>
              </a:rPr>
              <a:t>ряда </a:t>
            </a:r>
            <a:r>
              <a:rPr lang="ru" sz="2200" dirty="0">
                <a:latin typeface=""/>
                <a:ea typeface="Times New Roman"/>
                <a:cs typeface="Times New Roman"/>
                <a:sym typeface="Times New Roman"/>
              </a:rPr>
              <a:t>к стационарности</a:t>
            </a:r>
            <a:endParaRPr sz="2200" dirty="0">
              <a:latin typeface="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88C2411D-C626-19C1-4BF1-9A39D224BC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742602"/>
            <a:ext cx="8521700" cy="1005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ru-RU" dirty="0"/>
            </a:br>
            <a:br>
              <a:rPr lang="ru-RU" dirty="0"/>
            </a:br>
            <a:endParaRPr lang="ru-RU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7F5CB3-A808-E21C-3570-D311E8EBA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" t="35125" r="5685" b="35631"/>
          <a:stretch/>
        </p:blipFill>
        <p:spPr bwMode="auto">
          <a:xfrm>
            <a:off x="338134" y="2839284"/>
            <a:ext cx="4164825" cy="70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3;p15">
            <a:extLst>
              <a:ext uri="{FF2B5EF4-FFF2-40B4-BE49-F238E27FC236}">
                <a16:creationId xmlns:a16="http://schemas.microsoft.com/office/drawing/2014/main" id="{DB243324-EA2C-6073-DD63-A5E2A5C4587C}"/>
              </a:ext>
            </a:extLst>
          </p:cNvPr>
          <p:cNvSpPr txBox="1"/>
          <p:nvPr/>
        </p:nvSpPr>
        <p:spPr>
          <a:xfrm>
            <a:off x="8578499" y="4833000"/>
            <a:ext cx="70498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44B0CE27-A6AE-D777-862D-76AC8F2EDE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2182909"/>
                  </p:ext>
                </p:extLst>
              </p:nvPr>
            </p:nvGraphicFramePr>
            <p:xfrm>
              <a:off x="311150" y="411163"/>
              <a:ext cx="8489339" cy="43742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232328">
                      <a:extLst>
                        <a:ext uri="{9D8B030D-6E8A-4147-A177-3AD203B41FA5}">
                          <a16:colId xmlns:a16="http://schemas.microsoft.com/office/drawing/2014/main" val="29596316"/>
                        </a:ext>
                      </a:extLst>
                    </a:gridCol>
                    <a:gridCol w="949272">
                      <a:extLst>
                        <a:ext uri="{9D8B030D-6E8A-4147-A177-3AD203B41FA5}">
                          <a16:colId xmlns:a16="http://schemas.microsoft.com/office/drawing/2014/main" val="1986991245"/>
                        </a:ext>
                      </a:extLst>
                    </a:gridCol>
                    <a:gridCol w="926123">
                      <a:extLst>
                        <a:ext uri="{9D8B030D-6E8A-4147-A177-3AD203B41FA5}">
                          <a16:colId xmlns:a16="http://schemas.microsoft.com/office/drawing/2014/main" val="1517060949"/>
                        </a:ext>
                      </a:extLst>
                    </a:gridCol>
                    <a:gridCol w="2381616">
                      <a:extLst>
                        <a:ext uri="{9D8B030D-6E8A-4147-A177-3AD203B41FA5}">
                          <a16:colId xmlns:a16="http://schemas.microsoft.com/office/drawing/2014/main" val="391617825"/>
                        </a:ext>
                      </a:extLst>
                    </a:gridCol>
                  </a:tblGrid>
                  <a:tr h="621043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Этап преобразования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"/>
                              <a:cs typeface="Courier New" panose="02070309020205020404" pitchFamily="49" charset="0"/>
                            </a:rPr>
                            <a:t>DF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highlight>
                              <a:srgbClr val="FFFF00"/>
                            </a:highlight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p-value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Результат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8504558"/>
                      </a:ext>
                    </a:extLst>
                  </a:tr>
                  <a:tr h="290066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Исходный ряд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–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0,09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0,99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00000"/>
                            </a:lnSpc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u-RU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: 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Ряд </a:t>
                          </a:r>
                          <a:r>
                            <a:rPr lang="ru-RU" sz="1400" b="0" dirty="0" err="1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нестационарен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283281"/>
                      </a:ext>
                    </a:extLst>
                  </a:tr>
                  <a:tr h="1221637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Логарифмирование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ru-RU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𝑙𝑛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ru-RU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func>
                            </m:oMath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–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2,29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0,46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00000"/>
                            </a:lnSpc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u-RU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: 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Ряд </a:t>
                          </a:r>
                          <a:r>
                            <a:rPr lang="ru-RU" sz="1400" b="0" dirty="0" err="1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нестационарен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836637"/>
                      </a:ext>
                    </a:extLst>
                  </a:tr>
                  <a:tr h="958546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Сезонное дифференцирование 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–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1,88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0,62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00000"/>
                            </a:lnSpc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u-RU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: 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Ряд </a:t>
                          </a:r>
                          <a:r>
                            <a:rPr lang="ru-RU" sz="1400" b="0" dirty="0" err="1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нестационарен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9800058"/>
                      </a:ext>
                    </a:extLst>
                  </a:tr>
                  <a:tr h="1282998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Дифференцирование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–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4,79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0,01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00000"/>
                            </a:lnSpc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u-RU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: 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Ряд стационарен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3350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44B0CE27-A6AE-D777-862D-76AC8F2EDE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2182909"/>
                  </p:ext>
                </p:extLst>
              </p:nvPr>
            </p:nvGraphicFramePr>
            <p:xfrm>
              <a:off x="311150" y="411163"/>
              <a:ext cx="8489339" cy="43742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232328">
                      <a:extLst>
                        <a:ext uri="{9D8B030D-6E8A-4147-A177-3AD203B41FA5}">
                          <a16:colId xmlns:a16="http://schemas.microsoft.com/office/drawing/2014/main" val="29596316"/>
                        </a:ext>
                      </a:extLst>
                    </a:gridCol>
                    <a:gridCol w="949272">
                      <a:extLst>
                        <a:ext uri="{9D8B030D-6E8A-4147-A177-3AD203B41FA5}">
                          <a16:colId xmlns:a16="http://schemas.microsoft.com/office/drawing/2014/main" val="1986991245"/>
                        </a:ext>
                      </a:extLst>
                    </a:gridCol>
                    <a:gridCol w="926123">
                      <a:extLst>
                        <a:ext uri="{9D8B030D-6E8A-4147-A177-3AD203B41FA5}">
                          <a16:colId xmlns:a16="http://schemas.microsoft.com/office/drawing/2014/main" val="1517060949"/>
                        </a:ext>
                      </a:extLst>
                    </a:gridCol>
                    <a:gridCol w="2381616">
                      <a:extLst>
                        <a:ext uri="{9D8B030D-6E8A-4147-A177-3AD203B41FA5}">
                          <a16:colId xmlns:a16="http://schemas.microsoft.com/office/drawing/2014/main" val="391617825"/>
                        </a:ext>
                      </a:extLst>
                    </a:gridCol>
                  </a:tblGrid>
                  <a:tr h="621043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Этап преобразования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"/>
                              <a:cs typeface="Courier New" panose="02070309020205020404" pitchFamily="49" charset="0"/>
                            </a:rPr>
                            <a:t>DF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highlight>
                              <a:srgbClr val="FFFF00"/>
                            </a:highlight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p-value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Результат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8504558"/>
                      </a:ext>
                    </a:extLst>
                  </a:tr>
                  <a:tr h="29006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12500" r="-101009" b="-11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–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0,09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0,99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6266" t="-212500" r="-512" b="-1185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6283281"/>
                      </a:ext>
                    </a:extLst>
                  </a:tr>
                  <a:tr h="122163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74627" r="-101009" b="-183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–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2,29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0,46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6266" t="-74627" r="-512" b="-183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836637"/>
                      </a:ext>
                    </a:extLst>
                  </a:tr>
                  <a:tr h="958546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Сезонное дифференцирование 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–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1,88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0,62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6266" t="-223567" r="-512" b="-134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800058"/>
                      </a:ext>
                    </a:extLst>
                  </a:tr>
                  <a:tr h="1282998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Дифференцирование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  <a:p>
                          <a:pPr indent="0" algn="l">
                            <a:lnSpc>
                              <a:spcPct val="150000"/>
                            </a:lnSpc>
                            <a:buNone/>
                          </a:pP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–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4,79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"/>
                              <a:cs typeface="Courier New" panose="02070309020205020404" pitchFamily="49" charset="0"/>
                            </a:rPr>
                            <a:t>0,01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"/>
                            <a:ea typeface="Calibri" panose="020F0502020204030204" pitchFamily="34" charset="0"/>
                            <a:cs typeface="Courier New" panose="02070309020205020404" pitchFamily="49" charset="0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64A6A">
                            <a:alpha val="1568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6266" t="-240758" r="-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3350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1CFBDC16-0638-96DE-0C4A-2F78EE636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" r="5428" b="69083"/>
          <a:stretch/>
        </p:blipFill>
        <p:spPr bwMode="auto">
          <a:xfrm>
            <a:off x="338135" y="1678546"/>
            <a:ext cx="4164825" cy="80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1B62AF9-459B-1D02-9103-8E51CDBAE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61" r="4997" b="2715"/>
          <a:stretch/>
        </p:blipFill>
        <p:spPr bwMode="auto">
          <a:xfrm>
            <a:off x="338134" y="3823731"/>
            <a:ext cx="4183839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4E058-7C7A-63CC-E380-F22842D52177}"/>
                  </a:ext>
                </a:extLst>
              </p:cNvPr>
              <p:cNvSpPr txBox="1"/>
              <p:nvPr/>
            </p:nvSpPr>
            <p:spPr>
              <a:xfrm>
                <a:off x="271149" y="4777232"/>
                <a:ext cx="76118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>
                    <a:solidFill>
                      <a:schemeClr val="bg2"/>
                    </a:solidFill>
                    <a:latin typeface=""/>
                    <a:cs typeface="Times New Roman" panose="02020603050405020304" pitchFamily="18" charset="0"/>
                  </a:rPr>
                  <a:t>Критическое значение для теста </a:t>
                </a:r>
                <a:r>
                  <a:rPr lang="en-US" dirty="0">
                    <a:solidFill>
                      <a:schemeClr val="bg2"/>
                    </a:solidFill>
                    <a:latin typeface=""/>
                    <a:cs typeface="Times New Roman" panose="02020603050405020304" pitchFamily="18" charset="0"/>
                  </a:rPr>
                  <a:t>ADF</a:t>
                </a:r>
                <a:r>
                  <a:rPr lang="ru-RU" dirty="0">
                    <a:solidFill>
                      <a:schemeClr val="bg2"/>
                    </a:solidFill>
                    <a:latin typeface=""/>
                    <a:cs typeface="Times New Roman" panose="02020603050405020304" pitchFamily="18" charset="0"/>
                  </a:rPr>
                  <a:t> при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ru-RU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05</m:t>
                    </m:r>
                  </m:oMath>
                </a14:m>
                <a:r>
                  <a:rPr lang="ru-RU" dirty="0">
                    <a:solidFill>
                      <a:schemeClr val="bg2"/>
                    </a:solidFill>
                    <a:latin typeface="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−2,89</m:t>
                    </m:r>
                  </m:oMath>
                </a14:m>
                <a:endParaRPr lang="ru-RU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4E058-7C7A-63CC-E380-F22842D52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9" y="4777232"/>
                <a:ext cx="7611819" cy="307777"/>
              </a:xfrm>
              <a:prstGeom prst="rect">
                <a:avLst/>
              </a:prstGeom>
              <a:blipFill>
                <a:blip r:embed="rId5"/>
                <a:stretch>
                  <a:fillRect l="-333" t="-4000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FB9492-E729-ABA5-7243-9DD25E70B7A2}"/>
                  </a:ext>
                </a:extLst>
              </p:cNvPr>
              <p:cNvSpPr txBox="1"/>
              <p:nvPr/>
            </p:nvSpPr>
            <p:spPr>
              <a:xfrm>
                <a:off x="7848580" y="12387"/>
                <a:ext cx="96809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sz="16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FB9492-E729-ABA5-7243-9DD25E70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580" y="12387"/>
                <a:ext cx="96809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65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612E335-2CF7-2E57-2295-D57FAF67E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5F8045BC-3BC5-75F5-17ED-E4DAC5B0593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2250" y="0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200" dirty="0">
                    <a:latin typeface=""/>
                    <a:ea typeface="Times New Roman"/>
                    <a:cs typeface="Times New Roman"/>
                    <a:sym typeface="Times New Roman"/>
                  </a:rPr>
                  <a:t>Идентификация модели</a:t>
                </a:r>
                <a:r>
                  <a:rPr lang="en-US" sz="2200" dirty="0">
                    <a:latin typeface=""/>
                    <a:ea typeface="Times New Roman"/>
                    <a:cs typeface="Times New Roman"/>
                    <a:sym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𝑆𝐴𝑅𝐼𝑀𝐴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𝑑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𝑞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)(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𝐷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𝑄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)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12</m:t>
                        </m:r>
                      </m:sub>
                    </m:sSub>
                  </m:oMath>
                </a14:m>
                <a:endParaRPr sz="2200" dirty="0">
                  <a:latin typeface="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5F8045BC-3BC5-75F5-17ED-E4DAC5B0593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2250" y="0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8DC877AF-FA28-AAB5-E2D6-F93D874AB2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742602"/>
            <a:ext cx="8521700" cy="1005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ru-RU" dirty="0"/>
            </a:br>
            <a:br>
              <a:rPr lang="ru-RU" dirty="0"/>
            </a:br>
            <a:endParaRPr lang="ru-RU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427CB66-83B1-3066-1DDD-1F8927C8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50" y="2663670"/>
            <a:ext cx="4452884" cy="2375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7BF19B-C9FA-EEAC-60E7-DECFE9E6C809}"/>
                  </a:ext>
                </a:extLst>
              </p:cNvPr>
              <p:cNvSpPr txBox="1"/>
              <p:nvPr/>
            </p:nvSpPr>
            <p:spPr>
              <a:xfrm>
                <a:off x="311150" y="487224"/>
                <a:ext cx="85217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b="1" dirty="0">
                    <a:latin typeface=""/>
                    <a:cs typeface="Times New Roman" panose="02020603050405020304" pitchFamily="18" charset="0"/>
                  </a:rPr>
                  <a:t>Авторегрессионная компонента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𝑨𝑹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" sz="1600" b="1" dirty="0">
                    <a:latin typeface=""/>
                    <a:cs typeface="Times New Roman" panose="02020603050405020304" pitchFamily="18" charset="0"/>
                  </a:rPr>
                  <a:t>)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:</a:t>
                </a:r>
              </a:p>
              <a:p>
                <a:pPr lvl="1" algn="ctr"/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Порядок 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 </a:t>
                </a:r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определяется по резкому обрыванию </a:t>
                </a:r>
                <a:r>
                  <a:rPr lang="en" sz="1600" b="1" dirty="0">
                    <a:latin typeface=""/>
                    <a:cs typeface="Times New Roman" panose="02020603050405020304" pitchFamily="18" charset="0"/>
                  </a:rPr>
                  <a:t>PACF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 </a:t>
                </a:r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после лага 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.</a:t>
                </a:r>
                <a:endParaRPr lang="ru-RU" sz="1600" b="1" dirty="0">
                  <a:latin typeface="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7BF19B-C9FA-EEAC-60E7-DECFE9E6C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487224"/>
                <a:ext cx="8521700" cy="584775"/>
              </a:xfrm>
              <a:prstGeom prst="rect">
                <a:avLst/>
              </a:prstGeom>
              <a:blipFill>
                <a:blip r:embed="rId5"/>
                <a:stretch>
                  <a:fillRect t="-4255"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FE7D7C-B499-7BBE-9478-F008E506E9F8}"/>
                  </a:ext>
                </a:extLst>
              </p:cNvPr>
              <p:cNvSpPr txBox="1"/>
              <p:nvPr/>
            </p:nvSpPr>
            <p:spPr>
              <a:xfrm>
                <a:off x="4762934" y="2840394"/>
                <a:ext cx="2870616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[SARIMA </a:t>
                </a:r>
                <a:r>
                  <a:rPr lang="ru-RU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Structure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</a:p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Non-</a:t>
                </a:r>
                <a:r>
                  <a:rPr lang="ru-RU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seasonal</a:t>
                </a:r>
                <a:endParaRPr lang="ru-RU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│  ├─ AR(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): 0,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1,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│  └─ MA(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): 0,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r>
                  <a:rPr lang="ru-RU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Seasonal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</m:t>
                    </m:r>
                  </m:oMath>
                </a14:m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├─ AR(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): 0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└─ MA(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): 0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ru-RU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FE7D7C-B499-7BBE-9478-F008E506E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934" y="2840394"/>
                <a:ext cx="2870616" cy="1815882"/>
              </a:xfrm>
              <a:prstGeom prst="rect">
                <a:avLst/>
              </a:prstGeom>
              <a:blipFill>
                <a:blip r:embed="rId6"/>
                <a:stretch>
                  <a:fillRect l="-1062" t="-1007" b="-36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E8A21-E016-A320-1E94-BAE0941BF012}"/>
                  </a:ext>
                </a:extLst>
              </p:cNvPr>
              <p:cNvSpPr txBox="1"/>
              <p:nvPr/>
            </p:nvSpPr>
            <p:spPr>
              <a:xfrm>
                <a:off x="409291" y="1071999"/>
                <a:ext cx="85217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b="1" dirty="0">
                    <a:latin typeface=""/>
                    <a:cs typeface="Times New Roman" panose="02020603050405020304" pitchFamily="18" charset="0"/>
                  </a:rPr>
                  <a:t>Компонента скользящего среднего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𝑴𝑨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" sz="1600" b="1" dirty="0">
                    <a:latin typeface=""/>
                    <a:cs typeface="Times New Roman" panose="02020603050405020304" pitchFamily="18" charset="0"/>
                  </a:rPr>
                  <a:t>)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:</a:t>
                </a:r>
              </a:p>
              <a:p>
                <a:pPr lvl="1" algn="ctr"/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Порядок 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 </a:t>
                </a:r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выявляется по значимым пикам </a:t>
                </a:r>
                <a:r>
                  <a:rPr lang="en" sz="1600" b="1" dirty="0">
                    <a:latin typeface=""/>
                    <a:cs typeface="Times New Roman" panose="02020603050405020304" pitchFamily="18" charset="0"/>
                  </a:rPr>
                  <a:t>ACF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, </a:t>
                </a:r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не выходящим за доверительный интервал после лага 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6E8A21-E016-A320-1E94-BAE0941BF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91" y="1071999"/>
                <a:ext cx="8521700" cy="830997"/>
              </a:xfrm>
              <a:prstGeom prst="rect">
                <a:avLst/>
              </a:prstGeom>
              <a:blipFill>
                <a:blip r:embed="rId7"/>
                <a:stretch>
                  <a:fillRect t="-1515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4376C7-78FD-EC66-3392-1C132FBF1CDC}"/>
                  </a:ext>
                </a:extLst>
              </p:cNvPr>
              <p:cNvSpPr txBox="1"/>
              <p:nvPr/>
            </p:nvSpPr>
            <p:spPr>
              <a:xfrm>
                <a:off x="311150" y="1832673"/>
                <a:ext cx="85228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b="1" dirty="0">
                    <a:latin typeface=""/>
                    <a:cs typeface="Times New Roman" panose="02020603050405020304" pitchFamily="18" charset="0"/>
                  </a:rPr>
                  <a:t>Сезонные параметры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en" sz="1600" b="1" dirty="0">
                    <a:latin typeface=""/>
                    <a:cs typeface="Times New Roman" panose="02020603050405020304" pitchFamily="18" charset="0"/>
                  </a:rPr>
                  <a:t>)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:</a:t>
                </a:r>
              </a:p>
              <a:p>
                <a:pPr lvl="1"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 (</a:t>
                </a:r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сезонная 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AR) – </a:t>
                </a:r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по обрыву </a:t>
                </a:r>
                <a:r>
                  <a:rPr lang="en" sz="1600" b="1" dirty="0">
                    <a:latin typeface=""/>
                    <a:cs typeface="Times New Roman" panose="02020603050405020304" pitchFamily="18" charset="0"/>
                  </a:rPr>
                  <a:t>PACF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 </a:t>
                </a:r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на лаге 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.</a:t>
                </a:r>
              </a:p>
              <a:p>
                <a:pPr lvl="1"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 (</a:t>
                </a:r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сезонная 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MA) – </a:t>
                </a:r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по затуханию </a:t>
                </a:r>
                <a:r>
                  <a:rPr lang="en" sz="1600" b="1" dirty="0">
                    <a:latin typeface=""/>
                    <a:cs typeface="Times New Roman" panose="02020603050405020304" pitchFamily="18" charset="0"/>
                  </a:rPr>
                  <a:t>ACF</a:t>
                </a:r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 </a:t>
                </a:r>
                <a:r>
                  <a:rPr lang="ru-RU" sz="1600" dirty="0">
                    <a:latin typeface=""/>
                    <a:cs typeface="Times New Roman" panose="02020603050405020304" pitchFamily="18" charset="0"/>
                  </a:rPr>
                  <a:t>после лага 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" sz="1600" dirty="0">
                    <a:latin typeface="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4376C7-78FD-EC66-3392-1C132FBF1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1832673"/>
                <a:ext cx="8522800" cy="830997"/>
              </a:xfrm>
              <a:prstGeom prst="rect">
                <a:avLst/>
              </a:prstGeom>
              <a:blipFill>
                <a:blip r:embed="rId8"/>
                <a:stretch>
                  <a:fillRect t="-1515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73;p15">
            <a:extLst>
              <a:ext uri="{FF2B5EF4-FFF2-40B4-BE49-F238E27FC236}">
                <a16:creationId xmlns:a16="http://schemas.microsoft.com/office/drawing/2014/main" id="{395C01A4-E1DB-F93C-B12F-8D877992816F}"/>
              </a:ext>
            </a:extLst>
          </p:cNvPr>
          <p:cNvSpPr txBox="1"/>
          <p:nvPr/>
        </p:nvSpPr>
        <p:spPr>
          <a:xfrm>
            <a:off x="8578499" y="4833000"/>
            <a:ext cx="704985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ru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5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AEAB42-2DB4-30C9-F7BB-829CE233B210}"/>
                  </a:ext>
                </a:extLst>
              </p:cNvPr>
              <p:cNvSpPr txBox="1"/>
              <p:nvPr/>
            </p:nvSpPr>
            <p:spPr>
              <a:xfrm>
                <a:off x="7610409" y="3455947"/>
                <a:ext cx="96809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sz="16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AEAB42-2DB4-30C9-F7BB-829CE233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409" y="3455947"/>
                <a:ext cx="96809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2537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8269</TotalTime>
  <Words>3019</Words>
  <Application>Microsoft Office PowerPoint</Application>
  <PresentationFormat>Экран (16:9)</PresentationFormat>
  <Paragraphs>423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Cambria Math</vt:lpstr>
      <vt:lpstr>Courier New</vt:lpstr>
      <vt:lpstr>Times New Roman</vt:lpstr>
      <vt:lpstr>Simple Light</vt:lpstr>
      <vt:lpstr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 «Иркутский государственный университет»  (ФГБОУ ВО «ИГУ») Институт математики и информационных технологий Кафедра теории вероятностей и дискретной математики</vt:lpstr>
      <vt:lpstr>Цель и задачи</vt:lpstr>
      <vt:lpstr>Презентация PowerPoint</vt:lpstr>
      <vt:lpstr>Временной ряд медианной заработной платы</vt:lpstr>
      <vt:lpstr>Задача моделирования временного ряда</vt:lpstr>
      <vt:lpstr>Этапы моделирования временного ряда 〖SARIMA(p,d,q)(P,D,Q)〗_12</vt:lpstr>
      <vt:lpstr>Задача моделирования временного ряда. Стационарность</vt:lpstr>
      <vt:lpstr>Приведение ряда к стационарности</vt:lpstr>
      <vt:lpstr>Идентификация модели 〖SARIMA(p,d,q)(P,D,Q)〗_12</vt:lpstr>
      <vt:lpstr>Идентификация модели 〖SARIMA(p,d,q)(P,D,Q)〗_12</vt:lpstr>
      <vt:lpstr>Выбор модели</vt:lpstr>
      <vt:lpstr>Проверка модели</vt:lpstr>
      <vt:lpstr>Прогноз уровня медианной заработной платы на 2025 год 〖SARIMA(0,1,1)(0,1,1)〗_12</vt:lpstr>
      <vt:lpstr>Заключение</vt:lpstr>
      <vt:lpstr>Список основных использованных источников</vt:lpstr>
      <vt:lpstr>Задача моделирования временного ряда. Приведение к стационарности</vt:lpstr>
      <vt:lpstr>Актуальность: заработная плата</vt:lpstr>
      <vt:lpstr>Задача моделирования временного ряда. Анализ ACF и PACF</vt:lpstr>
      <vt:lpstr>Задача моделирования временного ряда. Стационарность</vt:lpstr>
      <vt:lpstr>Задача моделирования временного ряда. Приведение к стационарности</vt:lpstr>
      <vt:lpstr>Прогноз на тестовой выборке 〖SARIMA(0,1,1)(0,1,1)〗_12</vt:lpstr>
      <vt:lpstr>Задача моделирования временного ряда. Проверка модели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Tatiana Turneva</dc:creator>
  <cp:lastModifiedBy>Tatiana Turneva</cp:lastModifiedBy>
  <cp:revision>274</cp:revision>
  <dcterms:modified xsi:type="dcterms:W3CDTF">2025-06-08T07:07:55Z</dcterms:modified>
</cp:coreProperties>
</file>